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262" r:id="rId4"/>
    <p:sldId id="257" r:id="rId5"/>
    <p:sldId id="259" r:id="rId6"/>
    <p:sldId id="260" r:id="rId7"/>
    <p:sldId id="263" r:id="rId8"/>
    <p:sldId id="265" r:id="rId9"/>
    <p:sldId id="267" r:id="rId10"/>
    <p:sldId id="264" r:id="rId11"/>
    <p:sldId id="272" r:id="rId12"/>
    <p:sldId id="268" r:id="rId13"/>
    <p:sldId id="270" r:id="rId14"/>
    <p:sldId id="271" r:id="rId15"/>
    <p:sldId id="273" r:id="rId16"/>
    <p:sldId id="274" r:id="rId17"/>
    <p:sldId id="275" r:id="rId18"/>
    <p:sldId id="276" r:id="rId19"/>
    <p:sldId id="277" r:id="rId20"/>
    <p:sldId id="278" r:id="rId21"/>
    <p:sldId id="279" r:id="rId22"/>
    <p:sldId id="280" r:id="rId23"/>
    <p:sldId id="282"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4660"/>
  </p:normalViewPr>
  <p:slideViewPr>
    <p:cSldViewPr snapToGrid="0">
      <p:cViewPr varScale="1">
        <p:scale>
          <a:sx n="86" d="100"/>
          <a:sy n="86" d="100"/>
        </p:scale>
        <p:origin x="48"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7C7CE-25C0-4CB7-93B4-75BE28264A55}" type="datetimeFigureOut">
              <a:rPr lang="en-US" smtClean="0"/>
              <a:t>10/3/2019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28E74-C753-45F7-B680-BB3A030C47AD}" type="slidenum">
              <a:rPr lang="en-US" smtClean="0"/>
              <a:t>‹#›</a:t>
            </a:fld>
            <a:endParaRPr lang="en-US"/>
          </a:p>
        </p:txBody>
      </p:sp>
    </p:spTree>
    <p:extLst>
      <p:ext uri="{BB962C8B-B14F-4D97-AF65-F5344CB8AC3E}">
        <p14:creationId xmlns:p14="http://schemas.microsoft.com/office/powerpoint/2010/main" val="426264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do not have centrosomes to or some sort of physical </a:t>
            </a:r>
            <a:r>
              <a:rPr lang="en-US" dirty="0" err="1"/>
              <a:t>microtuble</a:t>
            </a:r>
            <a:r>
              <a:rPr lang="en-US" dirty="0"/>
              <a:t> organizing center to define cell division plane </a:t>
            </a:r>
          </a:p>
        </p:txBody>
      </p:sp>
      <p:sp>
        <p:nvSpPr>
          <p:cNvPr id="4" name="Slide Number Placeholder 3"/>
          <p:cNvSpPr>
            <a:spLocks noGrp="1"/>
          </p:cNvSpPr>
          <p:nvPr>
            <p:ph type="sldNum" sz="quarter" idx="5"/>
          </p:nvPr>
        </p:nvSpPr>
        <p:spPr/>
        <p:txBody>
          <a:bodyPr/>
          <a:lstStyle/>
          <a:p>
            <a:fld id="{98528E74-C753-45F7-B680-BB3A030C47AD}" type="slidenum">
              <a:rPr lang="en-US" smtClean="0"/>
              <a:t>5</a:t>
            </a:fld>
            <a:endParaRPr lang="en-US"/>
          </a:p>
        </p:txBody>
      </p:sp>
    </p:spTree>
    <p:extLst>
      <p:ext uri="{BB962C8B-B14F-4D97-AF65-F5344CB8AC3E}">
        <p14:creationId xmlns:p14="http://schemas.microsoft.com/office/powerpoint/2010/main" val="248413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TRMs are link between OVATE (and OFP20) and the TTP complex and describe how OVATE may be affecting cell division in early ovary development</a:t>
            </a:r>
          </a:p>
          <a:p>
            <a:pPr lvl="1"/>
            <a:r>
              <a:rPr lang="en-US" dirty="0">
                <a:sym typeface="Wingdings" panose="05000000000000000000" pitchFamily="2" charset="2"/>
              </a:rPr>
              <a:t>Hypothesis: </a:t>
            </a:r>
            <a:r>
              <a:rPr lang="en-US" dirty="0"/>
              <a:t>TRMs that (likely) interact with OVATE (have M8 and </a:t>
            </a:r>
            <a:r>
              <a:rPr lang="en-US" dirty="0" err="1"/>
              <a:t>coexpress</a:t>
            </a:r>
            <a:r>
              <a:rPr lang="en-US" dirty="0"/>
              <a:t> or physically interact by Y2H) and the genes that </a:t>
            </a:r>
            <a:r>
              <a:rPr lang="en-US" dirty="0" err="1"/>
              <a:t>coexpress</a:t>
            </a:r>
            <a:r>
              <a:rPr lang="en-US" dirty="0"/>
              <a:t> with these TRMs (potentially interact with the TRMs) may have a role in the process—affecting assembly or recruitment of TTP complex and ultimately affecting fruit shape</a:t>
            </a:r>
          </a:p>
          <a:p>
            <a:r>
              <a:rPr lang="en-US" dirty="0"/>
              <a:t>We seek genes correlated to these TRMs because TRMs have more domains indicating other interacting proteins that may be involved in desired pathway </a:t>
            </a:r>
          </a:p>
          <a:p>
            <a:endParaRPr lang="en-US" dirty="0"/>
          </a:p>
        </p:txBody>
      </p:sp>
      <p:sp>
        <p:nvSpPr>
          <p:cNvPr id="4" name="Slide Number Placeholder 3"/>
          <p:cNvSpPr>
            <a:spLocks noGrp="1"/>
          </p:cNvSpPr>
          <p:nvPr>
            <p:ph type="sldNum" sz="quarter" idx="5"/>
          </p:nvPr>
        </p:nvSpPr>
        <p:spPr/>
        <p:txBody>
          <a:bodyPr/>
          <a:lstStyle/>
          <a:p>
            <a:fld id="{98528E74-C753-45F7-B680-BB3A030C47AD}" type="slidenum">
              <a:rPr lang="en-US" smtClean="0"/>
              <a:t>9</a:t>
            </a:fld>
            <a:endParaRPr lang="en-US"/>
          </a:p>
        </p:txBody>
      </p:sp>
    </p:spTree>
    <p:extLst>
      <p:ext uri="{BB962C8B-B14F-4D97-AF65-F5344CB8AC3E}">
        <p14:creationId xmlns:p14="http://schemas.microsoft.com/office/powerpoint/2010/main" val="73335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to use monte </a:t>
            </a:r>
            <a:r>
              <a:rPr lang="en-US" dirty="0" err="1"/>
              <a:t>carlo</a:t>
            </a:r>
            <a:r>
              <a:rPr lang="en-US" dirty="0"/>
              <a:t> method to randomly vary the parameters and in order to find where (which set of parameters) we get most optimized results or closest to a specified desired value </a:t>
            </a:r>
          </a:p>
          <a:p>
            <a:r>
              <a:rPr lang="en-US" sz="1200" b="0" i="0" u="none" strike="noStrike" kern="1200" dirty="0">
                <a:solidFill>
                  <a:schemeClr val="tx1"/>
                </a:solidFill>
                <a:effectLst/>
                <a:latin typeface="+mn-lt"/>
                <a:ea typeface="+mn-ea"/>
                <a:cs typeface="+mn-cs"/>
              </a:rPr>
              <a:t>The Monte Carlo strategy of randomly varying the model to improve fit to observed data was used.    This involves finding lower X^2 values through each sweep but allowing space for it to go up so it does not get stuck at a local minimum.  Equilibration was previously performed by the instructor which moved toward a set of parameters where X^2 against the fitted data was stabilized.  </a:t>
            </a:r>
            <a:endParaRPr lang="en-US" dirty="0"/>
          </a:p>
        </p:txBody>
      </p:sp>
      <p:sp>
        <p:nvSpPr>
          <p:cNvPr id="4" name="Slide Number Placeholder 3"/>
          <p:cNvSpPr>
            <a:spLocks noGrp="1"/>
          </p:cNvSpPr>
          <p:nvPr>
            <p:ph type="sldNum" sz="quarter" idx="5"/>
          </p:nvPr>
        </p:nvSpPr>
        <p:spPr/>
        <p:txBody>
          <a:bodyPr/>
          <a:lstStyle/>
          <a:p>
            <a:fld id="{98528E74-C753-45F7-B680-BB3A030C47AD}" type="slidenum">
              <a:rPr lang="en-US" smtClean="0"/>
              <a:t>17</a:t>
            </a:fld>
            <a:endParaRPr lang="en-US"/>
          </a:p>
        </p:txBody>
      </p:sp>
    </p:spTree>
    <p:extLst>
      <p:ext uri="{BB962C8B-B14F-4D97-AF65-F5344CB8AC3E}">
        <p14:creationId xmlns:p14="http://schemas.microsoft.com/office/powerpoint/2010/main" val="134871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Phylogeny stuff in pepper and tomato and this information is relevant to that </a:t>
            </a:r>
          </a:p>
        </p:txBody>
      </p:sp>
      <p:sp>
        <p:nvSpPr>
          <p:cNvPr id="4" name="Slide Number Placeholder 3"/>
          <p:cNvSpPr>
            <a:spLocks noGrp="1"/>
          </p:cNvSpPr>
          <p:nvPr>
            <p:ph type="sldNum" sz="quarter" idx="5"/>
          </p:nvPr>
        </p:nvSpPr>
        <p:spPr/>
        <p:txBody>
          <a:bodyPr/>
          <a:lstStyle/>
          <a:p>
            <a:fld id="{98528E74-C753-45F7-B680-BB3A030C47AD}" type="slidenum">
              <a:rPr lang="en-US" smtClean="0"/>
              <a:t>21</a:t>
            </a:fld>
            <a:endParaRPr lang="en-US"/>
          </a:p>
        </p:txBody>
      </p:sp>
    </p:spTree>
    <p:extLst>
      <p:ext uri="{BB962C8B-B14F-4D97-AF65-F5344CB8AC3E}">
        <p14:creationId xmlns:p14="http://schemas.microsoft.com/office/powerpoint/2010/main" val="214042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D4DE-CC22-4633-B021-74AABD372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4A2C4-1652-4D86-AC2C-7DB855457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2C7490-E8FC-46AB-A943-89A5E3E7E18C}"/>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8E79E3BE-D282-45FF-9B5D-A549CE0C25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4FBC4-CC7A-4E2C-AFF3-D99C45FF704E}"/>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148421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B67C-FC11-4A16-91FC-AB36FCA205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B66E43-04B0-4476-B820-1A09D08E6C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E8771-C0EE-40F4-BF58-846E4DCFB9B2}"/>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6B7A6986-8373-4AB1-8A06-C97073CD1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24E49-80F3-4801-819F-822387C0A58B}"/>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49944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14A6A-A1A0-4AFD-A06C-9E4665581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942C05-9599-4E04-998B-087F7F9F82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B8422-E8E2-4C9F-AE0C-4EFE16F4D319}"/>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1C08597C-E1FF-4E31-9635-D3756539D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3B52B-7950-4FD9-999E-0C207DB0276C}"/>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820736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D4F5-5380-47D1-A910-91B6025276FF}"/>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602A66B-95B9-406D-BDE6-94D107E86CDC}"/>
              </a:ext>
            </a:extLst>
          </p:cNvPr>
          <p:cNvSpPr>
            <a:spLocks noGrp="1"/>
          </p:cNvSpPr>
          <p:nvPr>
            <p:ph type="subTitle" idx="1"/>
          </p:nvPr>
        </p:nvSpPr>
        <p:spPr>
          <a:xfrm>
            <a:off x="1524000" y="3602038"/>
            <a:ext cx="9144000" cy="1655762"/>
          </a:xfrm>
        </p:spPr>
        <p:txBody>
          <a:bodyPr/>
          <a:lstStyle>
            <a:lvl1pPr marL="0" indent="0" algn="ctr">
              <a:buNone/>
              <a:defRPr sz="2400"/>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2"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F36722-286A-46B7-9AFA-62EC05875E4A}"/>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71C0DCF2-2E20-4159-BBC6-F61CD4106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DACAA-8CCB-42C6-8F28-0B754423A899}"/>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137921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933C-2CE1-4B3C-BA78-034F6661AE59}"/>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C00A34CC-F3DA-4FA4-9E05-C6A940F09D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CC1C0-2DE1-4274-8B2E-8B278717FB74}"/>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5AC88DE3-2E1D-4BDB-ADF6-1D7247F8A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1C5AB-94FE-483C-B2C3-EBC2673B64E7}"/>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089031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AF24-0DD8-4C9D-A7D6-871C62B7E960}"/>
              </a:ext>
            </a:extLst>
          </p:cNvPr>
          <p:cNvSpPr>
            <a:spLocks noGrp="1"/>
          </p:cNvSpPr>
          <p:nvPr>
            <p:ph type="title"/>
          </p:nvPr>
        </p:nvSpPr>
        <p:spPr>
          <a:xfrm>
            <a:off x="831850" y="1709740"/>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47934F2-9A5E-44D9-A3FD-B8183CA1B5E3}"/>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08" indent="0">
              <a:buNone/>
              <a:defRPr sz="2000">
                <a:solidFill>
                  <a:schemeClr val="tx1">
                    <a:tint val="75000"/>
                  </a:schemeClr>
                </a:solidFill>
              </a:defRPr>
            </a:lvl2pPr>
            <a:lvl3pPr marL="914218"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2" indent="0">
              <a:buNone/>
              <a:defRPr sz="1600">
                <a:solidFill>
                  <a:schemeClr val="tx1">
                    <a:tint val="75000"/>
                  </a:schemeClr>
                </a:solidFill>
              </a:defRPr>
            </a:lvl6pPr>
            <a:lvl7pPr marL="2742652"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D22A9F-B8AE-43A8-917E-4EFE0FED421C}"/>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319264E5-BF56-4BCF-96E2-45437AFEA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26755-9299-4080-866A-223D3FD2ADBD}"/>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659243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7B96-B645-45D2-81A2-FFA1800AF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5958AA-0779-43C0-9DF2-051921F3DC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C1CE34-9CDC-486C-8BFB-509EFC926C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596C8D-8DD8-426C-AA27-0C778034D5F6}"/>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6" name="Footer Placeholder 5">
            <a:extLst>
              <a:ext uri="{FF2B5EF4-FFF2-40B4-BE49-F238E27FC236}">
                <a16:creationId xmlns:a16="http://schemas.microsoft.com/office/drawing/2014/main" id="{7F904BB6-7191-4F29-BCAC-9353D61D10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1199F-B42A-4F93-9CDB-68E91AC75A10}"/>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70025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2CEB-8E1E-4CF8-87C3-CECAE7E13B5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828BC9-7F12-4D8E-8F7B-12D730081EA1}"/>
              </a:ext>
            </a:extLst>
          </p:cNvPr>
          <p:cNvSpPr>
            <a:spLocks noGrp="1"/>
          </p:cNvSpPr>
          <p:nvPr>
            <p:ph type="body" idx="1"/>
          </p:nvPr>
        </p:nvSpPr>
        <p:spPr>
          <a:xfrm>
            <a:off x="839790" y="1681163"/>
            <a:ext cx="5157787" cy="823912"/>
          </a:xfrm>
        </p:spPr>
        <p:txBody>
          <a:bodyPr anchor="b"/>
          <a:lstStyle>
            <a:lvl1pPr marL="0" indent="0">
              <a:buNone/>
              <a:defRPr sz="2400" b="1"/>
            </a:lvl1pPr>
            <a:lvl2pPr marL="457108" indent="0">
              <a:buNone/>
              <a:defRPr sz="2000" b="1"/>
            </a:lvl2pPr>
            <a:lvl3pPr marL="914218" indent="0">
              <a:buNone/>
              <a:defRPr sz="1800" b="1"/>
            </a:lvl3pPr>
            <a:lvl4pPr marL="1371326" indent="0">
              <a:buNone/>
              <a:defRPr sz="1600" b="1"/>
            </a:lvl4pPr>
            <a:lvl5pPr marL="1828434" indent="0">
              <a:buNone/>
              <a:defRPr sz="1600" b="1"/>
            </a:lvl5pPr>
            <a:lvl6pPr marL="2285542" indent="0">
              <a:buNone/>
              <a:defRPr sz="1600" b="1"/>
            </a:lvl6pPr>
            <a:lvl7pPr marL="2742652" indent="0">
              <a:buNone/>
              <a:defRPr sz="1600" b="1"/>
            </a:lvl7pPr>
            <a:lvl8pPr marL="3199760" indent="0">
              <a:buNone/>
              <a:defRPr sz="1600" b="1"/>
            </a:lvl8pPr>
            <a:lvl9pPr marL="365686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556A8E-02A8-4387-999B-A5CC5431A7A7}"/>
              </a:ext>
            </a:extLst>
          </p:cNvPr>
          <p:cNvSpPr>
            <a:spLocks noGrp="1"/>
          </p:cNvSpPr>
          <p:nvPr>
            <p:ph sz="half" idx="2"/>
          </p:nvPr>
        </p:nvSpPr>
        <p:spPr>
          <a:xfrm>
            <a:off x="839790"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B9BFDF-8949-4658-832D-A2F79B85FF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08" indent="0">
              <a:buNone/>
              <a:defRPr sz="2000" b="1"/>
            </a:lvl2pPr>
            <a:lvl3pPr marL="914218" indent="0">
              <a:buNone/>
              <a:defRPr sz="1800" b="1"/>
            </a:lvl3pPr>
            <a:lvl4pPr marL="1371326" indent="0">
              <a:buNone/>
              <a:defRPr sz="1600" b="1"/>
            </a:lvl4pPr>
            <a:lvl5pPr marL="1828434" indent="0">
              <a:buNone/>
              <a:defRPr sz="1600" b="1"/>
            </a:lvl5pPr>
            <a:lvl6pPr marL="2285542" indent="0">
              <a:buNone/>
              <a:defRPr sz="1600" b="1"/>
            </a:lvl6pPr>
            <a:lvl7pPr marL="2742652" indent="0">
              <a:buNone/>
              <a:defRPr sz="1600" b="1"/>
            </a:lvl7pPr>
            <a:lvl8pPr marL="3199760" indent="0">
              <a:buNone/>
              <a:defRPr sz="1600" b="1"/>
            </a:lvl8pPr>
            <a:lvl9pPr marL="365686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7FA615-694B-4C1B-89D2-1C760FDA09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3EC78F-0A42-4551-B6EA-17EB14058F7E}"/>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8" name="Footer Placeholder 7">
            <a:extLst>
              <a:ext uri="{FF2B5EF4-FFF2-40B4-BE49-F238E27FC236}">
                <a16:creationId xmlns:a16="http://schemas.microsoft.com/office/drawing/2014/main" id="{486E5907-370E-4CBB-9564-125F7893C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0672E-0A0E-47B4-8DEE-B3F4B44AB38D}"/>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236312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AD3F-5DCC-47F7-B887-48B5D41F25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9631C-26CF-4A57-9909-9C7F0A504E4E}"/>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4" name="Footer Placeholder 3">
            <a:extLst>
              <a:ext uri="{FF2B5EF4-FFF2-40B4-BE49-F238E27FC236}">
                <a16:creationId xmlns:a16="http://schemas.microsoft.com/office/drawing/2014/main" id="{42B49A16-CD79-4D7A-9289-6C3E54322E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8AC381-F7D2-49C9-9235-B5A7F46DDCF6}"/>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1196831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F6F7F-0DA6-461A-AE02-18734F82E9D7}"/>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3" name="Footer Placeholder 2">
            <a:extLst>
              <a:ext uri="{FF2B5EF4-FFF2-40B4-BE49-F238E27FC236}">
                <a16:creationId xmlns:a16="http://schemas.microsoft.com/office/drawing/2014/main" id="{48B15A91-15E9-40B0-963D-A0F1408369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5D4824-1B73-4C85-8DCD-37E8A91F4944}"/>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138256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D0B6-1974-4358-B451-156BFC7CC444}"/>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F7526-F982-4584-A63D-BCDB6C57F95A}"/>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4D6CB-CA54-4811-80F2-580D43EE9E57}"/>
              </a:ext>
            </a:extLst>
          </p:cNvPr>
          <p:cNvSpPr>
            <a:spLocks noGrp="1"/>
          </p:cNvSpPr>
          <p:nvPr>
            <p:ph type="body" sz="half" idx="2"/>
          </p:nvPr>
        </p:nvSpPr>
        <p:spPr>
          <a:xfrm>
            <a:off x="839790" y="2057400"/>
            <a:ext cx="3932237" cy="3811588"/>
          </a:xfrm>
        </p:spPr>
        <p:txBody>
          <a:bodyPr/>
          <a:lstStyle>
            <a:lvl1pPr marL="0" indent="0">
              <a:buNone/>
              <a:defRPr sz="1600"/>
            </a:lvl1pPr>
            <a:lvl2pPr marL="457108" indent="0">
              <a:buNone/>
              <a:defRPr sz="1400"/>
            </a:lvl2pPr>
            <a:lvl3pPr marL="914218" indent="0">
              <a:buNone/>
              <a:defRPr sz="1200"/>
            </a:lvl3pPr>
            <a:lvl4pPr marL="1371326" indent="0">
              <a:buNone/>
              <a:defRPr sz="1000"/>
            </a:lvl4pPr>
            <a:lvl5pPr marL="1828434" indent="0">
              <a:buNone/>
              <a:defRPr sz="1000"/>
            </a:lvl5pPr>
            <a:lvl6pPr marL="2285542" indent="0">
              <a:buNone/>
              <a:defRPr sz="1000"/>
            </a:lvl6pPr>
            <a:lvl7pPr marL="2742652" indent="0">
              <a:buNone/>
              <a:defRPr sz="1000"/>
            </a:lvl7pPr>
            <a:lvl8pPr marL="3199760" indent="0">
              <a:buNone/>
              <a:defRPr sz="1000"/>
            </a:lvl8pPr>
            <a:lvl9pPr marL="365686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4E0C6-3B08-4756-83AB-BCCD11F4BA12}"/>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6" name="Footer Placeholder 5">
            <a:extLst>
              <a:ext uri="{FF2B5EF4-FFF2-40B4-BE49-F238E27FC236}">
                <a16:creationId xmlns:a16="http://schemas.microsoft.com/office/drawing/2014/main" id="{25F61AED-F281-44C0-B5F0-B88D96679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F19F4-33B4-472F-8ED4-879A6386B499}"/>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766615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751F-1889-4065-8E20-9DCDA11CCD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F1A7F1-2968-4495-A67D-810F703761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C2CED-7C14-4EC0-B678-22B24278CF90}"/>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89B586F2-B5DB-41A0-B71F-37EB7FAB6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C9B09-DC33-46A4-870E-8CC67288E180}"/>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3024828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3C0-3516-4497-8AA1-5D53E8FA7A21}"/>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28E658-0BE5-4896-864B-300120C485CB}"/>
              </a:ext>
            </a:extLst>
          </p:cNvPr>
          <p:cNvSpPr>
            <a:spLocks noGrp="1"/>
          </p:cNvSpPr>
          <p:nvPr>
            <p:ph type="pic" idx="1"/>
          </p:nvPr>
        </p:nvSpPr>
        <p:spPr>
          <a:xfrm>
            <a:off x="5183188" y="987427"/>
            <a:ext cx="6172200" cy="4873625"/>
          </a:xfrm>
        </p:spPr>
        <p:txBody>
          <a:bodyPr/>
          <a:lstStyle>
            <a:lvl1pPr marL="0" indent="0">
              <a:buNone/>
              <a:defRPr sz="3200"/>
            </a:lvl1pPr>
            <a:lvl2pPr marL="457108" indent="0">
              <a:buNone/>
              <a:defRPr sz="2800"/>
            </a:lvl2pPr>
            <a:lvl3pPr marL="914218" indent="0">
              <a:buNone/>
              <a:defRPr sz="2400"/>
            </a:lvl3pPr>
            <a:lvl4pPr marL="1371326" indent="0">
              <a:buNone/>
              <a:defRPr sz="2000"/>
            </a:lvl4pPr>
            <a:lvl5pPr marL="1828434" indent="0">
              <a:buNone/>
              <a:defRPr sz="2000"/>
            </a:lvl5pPr>
            <a:lvl6pPr marL="2285542" indent="0">
              <a:buNone/>
              <a:defRPr sz="2000"/>
            </a:lvl6pPr>
            <a:lvl7pPr marL="2742652" indent="0">
              <a:buNone/>
              <a:defRPr sz="2000"/>
            </a:lvl7pPr>
            <a:lvl8pPr marL="3199760" indent="0">
              <a:buNone/>
              <a:defRPr sz="2000"/>
            </a:lvl8pPr>
            <a:lvl9pPr marL="3656868" indent="0">
              <a:buNone/>
              <a:defRPr sz="2000"/>
            </a:lvl9pPr>
          </a:lstStyle>
          <a:p>
            <a:endParaRPr lang="en-US"/>
          </a:p>
        </p:txBody>
      </p:sp>
      <p:sp>
        <p:nvSpPr>
          <p:cNvPr id="4" name="Text Placeholder 3">
            <a:extLst>
              <a:ext uri="{FF2B5EF4-FFF2-40B4-BE49-F238E27FC236}">
                <a16:creationId xmlns:a16="http://schemas.microsoft.com/office/drawing/2014/main" id="{D251D66B-3F47-45FA-A1B7-522F376CB9B5}"/>
              </a:ext>
            </a:extLst>
          </p:cNvPr>
          <p:cNvSpPr>
            <a:spLocks noGrp="1"/>
          </p:cNvSpPr>
          <p:nvPr>
            <p:ph type="body" sz="half" idx="2"/>
          </p:nvPr>
        </p:nvSpPr>
        <p:spPr>
          <a:xfrm>
            <a:off x="839790" y="2057400"/>
            <a:ext cx="3932237" cy="3811588"/>
          </a:xfrm>
        </p:spPr>
        <p:txBody>
          <a:bodyPr/>
          <a:lstStyle>
            <a:lvl1pPr marL="0" indent="0">
              <a:buNone/>
              <a:defRPr sz="1600"/>
            </a:lvl1pPr>
            <a:lvl2pPr marL="457108" indent="0">
              <a:buNone/>
              <a:defRPr sz="1400"/>
            </a:lvl2pPr>
            <a:lvl3pPr marL="914218" indent="0">
              <a:buNone/>
              <a:defRPr sz="1200"/>
            </a:lvl3pPr>
            <a:lvl4pPr marL="1371326" indent="0">
              <a:buNone/>
              <a:defRPr sz="1000"/>
            </a:lvl4pPr>
            <a:lvl5pPr marL="1828434" indent="0">
              <a:buNone/>
              <a:defRPr sz="1000"/>
            </a:lvl5pPr>
            <a:lvl6pPr marL="2285542" indent="0">
              <a:buNone/>
              <a:defRPr sz="1000"/>
            </a:lvl6pPr>
            <a:lvl7pPr marL="2742652" indent="0">
              <a:buNone/>
              <a:defRPr sz="1000"/>
            </a:lvl7pPr>
            <a:lvl8pPr marL="3199760" indent="0">
              <a:buNone/>
              <a:defRPr sz="1000"/>
            </a:lvl8pPr>
            <a:lvl9pPr marL="365686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F96B41-D861-4D4E-92A8-C38ABD883C57}"/>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6" name="Footer Placeholder 5">
            <a:extLst>
              <a:ext uri="{FF2B5EF4-FFF2-40B4-BE49-F238E27FC236}">
                <a16:creationId xmlns:a16="http://schemas.microsoft.com/office/drawing/2014/main" id="{1D8F343B-0509-4D7D-B362-461644F2B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70DB3-C456-480E-9683-CB65503D2125}"/>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3057236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3983-839F-4AE3-BBB2-3DAA5C944A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A565DA-209B-4F5D-884E-D0085F498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5981C-7D98-440C-8069-9FC297C1575E}"/>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228A7D9A-13EF-4C12-BF40-9D8AAA55A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5803F-422A-423D-AD8F-5CBC11CD75EF}"/>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2727375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D49D2C-9A67-4FE0-B178-0F4472491F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2C232B-8CF3-4FB4-8F64-B4CFEB2F65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0DFE6-B362-4162-BC91-4C17CC14E6CC}"/>
              </a:ext>
            </a:extLst>
          </p:cNvPr>
          <p:cNvSpPr>
            <a:spLocks noGrp="1"/>
          </p:cNvSpPr>
          <p:nvPr>
            <p:ph type="dt" sz="half" idx="10"/>
          </p:nvPr>
        </p:nvSpPr>
        <p:spPr/>
        <p:txBody>
          <a:body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779A9A7D-36A0-4B3F-9512-1E7232816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51C0C-5A07-4B34-8446-F9CF1A2E124A}"/>
              </a:ext>
            </a:extLst>
          </p:cNvPr>
          <p:cNvSpPr>
            <a:spLocks noGrp="1"/>
          </p:cNvSpPr>
          <p:nvPr>
            <p:ph type="sldNum" sz="quarter" idx="12"/>
          </p:nvPr>
        </p:nvSpPr>
        <p:spPr/>
        <p:txBody>
          <a:bodyPr/>
          <a:lstStyle/>
          <a:p>
            <a:fld id="{6AE04361-E6B2-430B-8FE7-872549A62257}" type="slidenum">
              <a:rPr lang="en-US" smtClean="0"/>
              <a:t>‹#›</a:t>
            </a:fld>
            <a:endParaRPr lang="en-US"/>
          </a:p>
        </p:txBody>
      </p:sp>
    </p:spTree>
    <p:extLst>
      <p:ext uri="{BB962C8B-B14F-4D97-AF65-F5344CB8AC3E}">
        <p14:creationId xmlns:p14="http://schemas.microsoft.com/office/powerpoint/2010/main" val="79106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D58C-8585-4C77-89AF-6ABFC59FF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03D812-AC66-4CCB-8EA2-5DF695C5B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71EF13-4F25-4AF1-B78F-A08C35773371}"/>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4E03D21B-915A-4B6D-9751-F08574F1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BE563-65BA-4CA8-AF0C-E044A3839D7F}"/>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150508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25CE-7518-473C-8595-3AFF397EB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E3AB3D-E518-48E3-9FCA-40196FC567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EEDA84-E5FD-4716-BD0E-67EC0B8A03B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4FAC9-FA36-4870-8278-F4929A5469E5}"/>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6" name="Footer Placeholder 5">
            <a:extLst>
              <a:ext uri="{FF2B5EF4-FFF2-40B4-BE49-F238E27FC236}">
                <a16:creationId xmlns:a16="http://schemas.microsoft.com/office/drawing/2014/main" id="{65C4BB37-3009-46F6-A148-580B693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DE050-28B7-4458-BA10-E24234D33D94}"/>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318155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8BAF7-764D-4371-8A9C-09B0243E5F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C04EEE-CAB0-4034-ABA6-6382C3D349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0482E-351E-4686-8C38-0D02CC11C8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61C5F-24A0-41AB-AEEB-92BBCC3E3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57BA66-0D55-48BB-B8CF-F3A18F374A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1A0609-343F-4B18-9F12-2C8640E56B31}"/>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8" name="Footer Placeholder 7">
            <a:extLst>
              <a:ext uri="{FF2B5EF4-FFF2-40B4-BE49-F238E27FC236}">
                <a16:creationId xmlns:a16="http://schemas.microsoft.com/office/drawing/2014/main" id="{184DEA7D-AC61-4D71-B101-ACCA649F9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B28F6E-EDC5-46CB-99FF-9D6BAE72BF68}"/>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1661025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90E1-90FE-465B-8FD4-91CE83C4FC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6D9DE9-0113-4A1F-8692-E02AEFFCC6C8}"/>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4" name="Footer Placeholder 3">
            <a:extLst>
              <a:ext uri="{FF2B5EF4-FFF2-40B4-BE49-F238E27FC236}">
                <a16:creationId xmlns:a16="http://schemas.microsoft.com/office/drawing/2014/main" id="{A30FEB6D-4D93-468E-914B-7942A0071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2AD52-73C5-476D-A4E3-15425CA63C70}"/>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175462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805CB7-5A30-4D90-B41E-50039B049B5D}"/>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3" name="Footer Placeholder 2">
            <a:extLst>
              <a:ext uri="{FF2B5EF4-FFF2-40B4-BE49-F238E27FC236}">
                <a16:creationId xmlns:a16="http://schemas.microsoft.com/office/drawing/2014/main" id="{C37068E7-08C8-4402-989A-1B92FF545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1E0665-1B54-45B8-A2D7-ABDD82E40705}"/>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406710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6E19-81B4-4E14-A124-3BCDF4F136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6317D8-30E4-4EA9-9C20-DB0AF80A3C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7051F-0999-491C-8C3B-6C0D1EDAE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F12ECC-E5B1-4E72-B4C7-02A3DE03B660}"/>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6" name="Footer Placeholder 5">
            <a:extLst>
              <a:ext uri="{FF2B5EF4-FFF2-40B4-BE49-F238E27FC236}">
                <a16:creationId xmlns:a16="http://schemas.microsoft.com/office/drawing/2014/main" id="{F0CFDF1B-3F5D-433B-9AC5-1ADD78013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3E9DD-B948-4EFF-93AE-484F9C32C87C}"/>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1009483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A525-382F-4F08-829C-3094E8C8E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379E8-D0D6-49B0-8F95-1504CBB43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5CD64E-C1B4-4CCD-868A-361601798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882A7C-2CB6-4451-A662-CC496D8821AB}"/>
              </a:ext>
            </a:extLst>
          </p:cNvPr>
          <p:cNvSpPr>
            <a:spLocks noGrp="1"/>
          </p:cNvSpPr>
          <p:nvPr>
            <p:ph type="dt" sz="half" idx="10"/>
          </p:nvPr>
        </p:nvSpPr>
        <p:spPr/>
        <p:txBody>
          <a:bodyPr/>
          <a:lstStyle/>
          <a:p>
            <a:fld id="{8B09B719-18A3-4BDB-B26B-2ED1BEA7FF58}" type="datetimeFigureOut">
              <a:rPr lang="en-US" smtClean="0"/>
              <a:t>10/3/2019</a:t>
            </a:fld>
            <a:endParaRPr lang="en-US"/>
          </a:p>
        </p:txBody>
      </p:sp>
      <p:sp>
        <p:nvSpPr>
          <p:cNvPr id="6" name="Footer Placeholder 5">
            <a:extLst>
              <a:ext uri="{FF2B5EF4-FFF2-40B4-BE49-F238E27FC236}">
                <a16:creationId xmlns:a16="http://schemas.microsoft.com/office/drawing/2014/main" id="{6631BDCF-59D0-423F-9C1D-AA685DCF4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C32F4-45AB-4FC2-9A4A-B674D62FBFA4}"/>
              </a:ext>
            </a:extLst>
          </p:cNvPr>
          <p:cNvSpPr>
            <a:spLocks noGrp="1"/>
          </p:cNvSpPr>
          <p:nvPr>
            <p:ph type="sldNum" sz="quarter" idx="12"/>
          </p:nvPr>
        </p:nvSpPr>
        <p:spPr/>
        <p:txBody>
          <a:bodyPr/>
          <a:lstStyle/>
          <a:p>
            <a:fld id="{69BFAB31-8FD6-4CEC-8611-6169DA51DE15}" type="slidenum">
              <a:rPr lang="en-US" smtClean="0"/>
              <a:t>‹#›</a:t>
            </a:fld>
            <a:endParaRPr lang="en-US"/>
          </a:p>
        </p:txBody>
      </p:sp>
    </p:spTree>
    <p:extLst>
      <p:ext uri="{BB962C8B-B14F-4D97-AF65-F5344CB8AC3E}">
        <p14:creationId xmlns:p14="http://schemas.microsoft.com/office/powerpoint/2010/main" val="399759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8D784-D359-4FF1-B16B-E1CFF2A2F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2A46F-8A06-4EFA-8B12-A2F1514D3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4AD66-C8EC-4A7A-A38D-878991E0C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9B719-18A3-4BDB-B26B-2ED1BEA7FF58}" type="datetimeFigureOut">
              <a:rPr lang="en-US" smtClean="0"/>
              <a:t>10/3/2019</a:t>
            </a:fld>
            <a:endParaRPr lang="en-US"/>
          </a:p>
        </p:txBody>
      </p:sp>
      <p:sp>
        <p:nvSpPr>
          <p:cNvPr id="5" name="Footer Placeholder 4">
            <a:extLst>
              <a:ext uri="{FF2B5EF4-FFF2-40B4-BE49-F238E27FC236}">
                <a16:creationId xmlns:a16="http://schemas.microsoft.com/office/drawing/2014/main" id="{397BC5FB-EDDD-4D42-A444-62A09E6C3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699CF2-F8C0-4889-AA1C-3A2EB74D6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FAB31-8FD6-4CEC-8611-6169DA51DE15}" type="slidenum">
              <a:rPr lang="en-US" smtClean="0"/>
              <a:t>‹#›</a:t>
            </a:fld>
            <a:endParaRPr lang="en-US"/>
          </a:p>
        </p:txBody>
      </p:sp>
    </p:spTree>
    <p:extLst>
      <p:ext uri="{BB962C8B-B14F-4D97-AF65-F5344CB8AC3E}">
        <p14:creationId xmlns:p14="http://schemas.microsoft.com/office/powerpoint/2010/main" val="4054029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880F6A-A4FB-4067-B347-B01E306727D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E7F1D-EAF3-4943-A21E-278F467DF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3E212-D371-44CD-8706-13E2298425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63535-E855-4579-AA39-4C052F3E6185}" type="datetimeFigureOut">
              <a:rPr lang="en-US" smtClean="0"/>
              <a:t>10/3/2019</a:t>
            </a:fld>
            <a:endParaRPr lang="en-US"/>
          </a:p>
        </p:txBody>
      </p:sp>
      <p:sp>
        <p:nvSpPr>
          <p:cNvPr id="5" name="Footer Placeholder 4">
            <a:extLst>
              <a:ext uri="{FF2B5EF4-FFF2-40B4-BE49-F238E27FC236}">
                <a16:creationId xmlns:a16="http://schemas.microsoft.com/office/drawing/2014/main" id="{84DB2BB2-B890-4121-A4E5-65B881D8032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76AC1-7D3D-44C6-98CC-BD2DDEF572F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E04361-E6B2-430B-8FE7-872549A62257}" type="slidenum">
              <a:rPr lang="en-US" smtClean="0"/>
              <a:t>‹#›</a:t>
            </a:fld>
            <a:endParaRPr lang="en-US"/>
          </a:p>
        </p:txBody>
      </p:sp>
    </p:spTree>
    <p:extLst>
      <p:ext uri="{BB962C8B-B14F-4D97-AF65-F5344CB8AC3E}">
        <p14:creationId xmlns:p14="http://schemas.microsoft.com/office/powerpoint/2010/main" val="3476590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2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2"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9.jpeg"/><Relationship Id="rId12" Type="http://schemas.openxmlformats.org/officeDocument/2006/relationships/image" Target="../media/image21.jpg"/><Relationship Id="rId2"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image" Target="../media/image16.jpe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3B95-DAE0-48C5-A084-E277ECF26557}"/>
              </a:ext>
            </a:extLst>
          </p:cNvPr>
          <p:cNvSpPr>
            <a:spLocks noGrp="1"/>
          </p:cNvSpPr>
          <p:nvPr>
            <p:ph type="ctrTitle"/>
          </p:nvPr>
        </p:nvSpPr>
        <p:spPr/>
        <p:txBody>
          <a:bodyPr>
            <a:normAutofit fontScale="90000"/>
          </a:bodyPr>
          <a:lstStyle/>
          <a:p>
            <a:r>
              <a:rPr lang="en-US" dirty="0"/>
              <a:t>Research Accomplishments/Experience</a:t>
            </a:r>
          </a:p>
        </p:txBody>
      </p:sp>
      <p:sp>
        <p:nvSpPr>
          <p:cNvPr id="3" name="Subtitle 2">
            <a:extLst>
              <a:ext uri="{FF2B5EF4-FFF2-40B4-BE49-F238E27FC236}">
                <a16:creationId xmlns:a16="http://schemas.microsoft.com/office/drawing/2014/main" id="{04D81A0F-269D-475C-8056-F14BC3D59615}"/>
              </a:ext>
            </a:extLst>
          </p:cNvPr>
          <p:cNvSpPr>
            <a:spLocks noGrp="1"/>
          </p:cNvSpPr>
          <p:nvPr>
            <p:ph type="subTitle" idx="1"/>
          </p:nvPr>
        </p:nvSpPr>
        <p:spPr/>
        <p:txBody>
          <a:bodyPr/>
          <a:lstStyle/>
          <a:p>
            <a:r>
              <a:rPr lang="en-US" dirty="0"/>
              <a:t>Shamir Harry</a:t>
            </a:r>
          </a:p>
        </p:txBody>
      </p:sp>
    </p:spTree>
    <p:extLst>
      <p:ext uri="{BB962C8B-B14F-4D97-AF65-F5344CB8AC3E}">
        <p14:creationId xmlns:p14="http://schemas.microsoft.com/office/powerpoint/2010/main" val="32453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2D7B-71A1-4895-B32D-015DBCDFBFC5}"/>
              </a:ext>
            </a:extLst>
          </p:cNvPr>
          <p:cNvSpPr>
            <a:spLocks noGrp="1"/>
          </p:cNvSpPr>
          <p:nvPr>
            <p:ph type="title"/>
          </p:nvPr>
        </p:nvSpPr>
        <p:spPr/>
        <p:txBody>
          <a:bodyPr/>
          <a:lstStyle/>
          <a:p>
            <a:r>
              <a:rPr lang="en-US" dirty="0"/>
              <a:t>Inputs </a:t>
            </a:r>
          </a:p>
        </p:txBody>
      </p:sp>
      <p:sp>
        <p:nvSpPr>
          <p:cNvPr id="3" name="Content Placeholder 2">
            <a:extLst>
              <a:ext uri="{FF2B5EF4-FFF2-40B4-BE49-F238E27FC236}">
                <a16:creationId xmlns:a16="http://schemas.microsoft.com/office/drawing/2014/main" id="{68AC5128-757B-4054-B800-7B8F9EEF0CF9}"/>
              </a:ext>
            </a:extLst>
          </p:cNvPr>
          <p:cNvSpPr>
            <a:spLocks noGrp="1"/>
          </p:cNvSpPr>
          <p:nvPr>
            <p:ph idx="1"/>
          </p:nvPr>
        </p:nvSpPr>
        <p:spPr/>
        <p:txBody>
          <a:bodyPr/>
          <a:lstStyle/>
          <a:p>
            <a:r>
              <a:rPr lang="en-US" dirty="0"/>
              <a:t>GOI list</a:t>
            </a:r>
          </a:p>
          <a:p>
            <a:r>
              <a:rPr lang="en-US" dirty="0"/>
              <a:t>Expression Data</a:t>
            </a:r>
          </a:p>
          <a:p>
            <a:r>
              <a:rPr lang="en-US" dirty="0"/>
              <a:t>SV list</a:t>
            </a:r>
          </a:p>
          <a:p>
            <a:r>
              <a:rPr lang="en-US" dirty="0"/>
              <a:t>Annotated Genome</a:t>
            </a:r>
          </a:p>
          <a:p>
            <a:r>
              <a:rPr lang="en-US" dirty="0"/>
              <a:t>Online Expression Database (more general expression data)</a:t>
            </a:r>
          </a:p>
          <a:p>
            <a:pPr marL="0" indent="0">
              <a:buNone/>
            </a:pPr>
            <a:endParaRPr lang="en-US" dirty="0"/>
          </a:p>
        </p:txBody>
      </p:sp>
    </p:spTree>
    <p:extLst>
      <p:ext uri="{BB962C8B-B14F-4D97-AF65-F5344CB8AC3E}">
        <p14:creationId xmlns:p14="http://schemas.microsoft.com/office/powerpoint/2010/main" val="302214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F4B111-7C2E-41DB-A037-99EA0B53D9E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C2D0CA-3D68-4C4F-BB1A-13DA159DBC41}"/>
              </a:ext>
            </a:extLst>
          </p:cNvPr>
          <p:cNvSpPr>
            <a:spLocks noGrp="1"/>
          </p:cNvSpPr>
          <p:nvPr>
            <p:ph type="title"/>
          </p:nvPr>
        </p:nvSpPr>
        <p:spPr>
          <a:xfrm>
            <a:off x="90577" y="0"/>
            <a:ext cx="10515600" cy="1325563"/>
          </a:xfrm>
        </p:spPr>
        <p:txBody>
          <a:bodyPr/>
          <a:lstStyle/>
          <a:p>
            <a:r>
              <a:rPr lang="en-US" dirty="0"/>
              <a:t>Pipeline Overview </a:t>
            </a:r>
          </a:p>
        </p:txBody>
      </p:sp>
      <p:sp>
        <p:nvSpPr>
          <p:cNvPr id="3" name="TextBox 2">
            <a:extLst>
              <a:ext uri="{FF2B5EF4-FFF2-40B4-BE49-F238E27FC236}">
                <a16:creationId xmlns:a16="http://schemas.microsoft.com/office/drawing/2014/main" id="{2A9CC189-6256-448D-BD5D-26B3843B4262}"/>
              </a:ext>
            </a:extLst>
          </p:cNvPr>
          <p:cNvSpPr txBox="1"/>
          <p:nvPr/>
        </p:nvSpPr>
        <p:spPr>
          <a:xfrm>
            <a:off x="5904753" y="711200"/>
            <a:ext cx="5665694" cy="923330"/>
          </a:xfrm>
          <a:prstGeom prst="rect">
            <a:avLst/>
          </a:prstGeom>
          <a:noFill/>
        </p:spPr>
        <p:txBody>
          <a:bodyPr wrap="square" rtlCol="0">
            <a:spAutoFit/>
          </a:bodyPr>
          <a:lstStyle/>
          <a:p>
            <a:r>
              <a:rPr lang="en-US" u="sng" dirty="0"/>
              <a:t>*Accepts multiple parameters/thresholds for filtering and generates permutation of combinations*</a:t>
            </a:r>
          </a:p>
          <a:p>
            <a:endParaRPr lang="en-US" dirty="0"/>
          </a:p>
        </p:txBody>
      </p:sp>
    </p:spTree>
    <p:extLst>
      <p:ext uri="{BB962C8B-B14F-4D97-AF65-F5344CB8AC3E}">
        <p14:creationId xmlns:p14="http://schemas.microsoft.com/office/powerpoint/2010/main" val="133105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1E71-E083-426A-AA43-034CD75E06D1}"/>
              </a:ext>
            </a:extLst>
          </p:cNvPr>
          <p:cNvSpPr>
            <a:spLocks noGrp="1"/>
          </p:cNvSpPr>
          <p:nvPr>
            <p:ph type="title"/>
          </p:nvPr>
        </p:nvSpPr>
        <p:spPr>
          <a:xfrm>
            <a:off x="0" y="-370784"/>
            <a:ext cx="10515600" cy="1325563"/>
          </a:xfrm>
        </p:spPr>
        <p:txBody>
          <a:bodyPr/>
          <a:lstStyle/>
          <a:p>
            <a:r>
              <a:rPr lang="en-US" dirty="0"/>
              <a:t>More General Process</a:t>
            </a:r>
          </a:p>
        </p:txBody>
      </p:sp>
      <p:sp>
        <p:nvSpPr>
          <p:cNvPr id="12" name="Rectangle: Rounded Corners 11">
            <a:extLst>
              <a:ext uri="{FF2B5EF4-FFF2-40B4-BE49-F238E27FC236}">
                <a16:creationId xmlns:a16="http://schemas.microsoft.com/office/drawing/2014/main" id="{73C59766-675B-4291-87E7-5101CBFB22FF}"/>
              </a:ext>
            </a:extLst>
          </p:cNvPr>
          <p:cNvSpPr/>
          <p:nvPr/>
        </p:nvSpPr>
        <p:spPr>
          <a:xfrm>
            <a:off x="2245864" y="1514923"/>
            <a:ext cx="1285255" cy="1139562"/>
          </a:xfrm>
          <a:prstGeom prst="roundRect">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Rounded Corners 13">
            <a:extLst>
              <a:ext uri="{FF2B5EF4-FFF2-40B4-BE49-F238E27FC236}">
                <a16:creationId xmlns:a16="http://schemas.microsoft.com/office/drawing/2014/main" id="{5B08E16B-CE82-47F5-9D20-1EDDA2F7B736}"/>
              </a:ext>
            </a:extLst>
          </p:cNvPr>
          <p:cNvSpPr/>
          <p:nvPr/>
        </p:nvSpPr>
        <p:spPr>
          <a:xfrm>
            <a:off x="10443902" y="4372897"/>
            <a:ext cx="1502285" cy="2428325"/>
          </a:xfrm>
          <a:prstGeom prst="roundRect">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Solgenomics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Expression Online 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8790BE95-5AE1-4359-A6A0-92DDD519D31D}"/>
              </a:ext>
            </a:extLst>
          </p:cNvPr>
          <p:cNvSpPr/>
          <p:nvPr/>
        </p:nvSpPr>
        <p:spPr>
          <a:xfrm>
            <a:off x="6458385" y="1564689"/>
            <a:ext cx="1355468" cy="1183095"/>
          </a:xfrm>
          <a:prstGeom prst="roundRect">
            <a:avLst/>
          </a:prstGeom>
          <a:solidFill>
            <a:srgbClr val="7030A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bedtools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92E71472-7814-4DBE-9EBB-DD0F73CE1C02}"/>
              </a:ext>
            </a:extLst>
          </p:cNvPr>
          <p:cNvSpPr/>
          <p:nvPr/>
        </p:nvSpPr>
        <p:spPr>
          <a:xfrm>
            <a:off x="6239472" y="4151258"/>
            <a:ext cx="1706713" cy="2627974"/>
          </a:xfrm>
          <a:prstGeom prst="roundRect">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CD1B347F-782E-4FC5-8A99-B175F16E05BF}"/>
              </a:ext>
            </a:extLst>
          </p:cNvPr>
          <p:cNvSpPr/>
          <p:nvPr/>
        </p:nvSpPr>
        <p:spPr>
          <a:xfrm>
            <a:off x="10734422" y="1380670"/>
            <a:ext cx="1057046" cy="1259947"/>
          </a:xfrm>
          <a:prstGeom prst="roundRect">
            <a:avLst/>
          </a:prstGeom>
          <a:solidFill>
            <a:schemeClr val="accent1">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CBC7C512-726D-4701-8BCD-85EC4A3592C7}"/>
              </a:ext>
            </a:extLst>
          </p:cNvPr>
          <p:cNvCxnSpPr>
            <a:cxnSpLocks/>
          </p:cNvCxnSpPr>
          <p:nvPr/>
        </p:nvCxnSpPr>
        <p:spPr>
          <a:xfrm>
            <a:off x="112829" y="2122226"/>
            <a:ext cx="18660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9BA21E64-D70D-4373-A4D8-96946D62FA8A}"/>
              </a:ext>
            </a:extLst>
          </p:cNvPr>
          <p:cNvCxnSpPr>
            <a:cxnSpLocks/>
          </p:cNvCxnSpPr>
          <p:nvPr/>
        </p:nvCxnSpPr>
        <p:spPr>
          <a:xfrm>
            <a:off x="3630199" y="2183642"/>
            <a:ext cx="260927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BE430C59-AC00-4E71-8AE8-A8B4CF4548A5}"/>
              </a:ext>
            </a:extLst>
          </p:cNvPr>
          <p:cNvCxnSpPr>
            <a:cxnSpLocks/>
          </p:cNvCxnSpPr>
          <p:nvPr/>
        </p:nvCxnSpPr>
        <p:spPr>
          <a:xfrm>
            <a:off x="8029433" y="2088107"/>
            <a:ext cx="2285346" cy="113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8344083C-5228-4E65-B657-EAC0052CE92E}"/>
              </a:ext>
            </a:extLst>
          </p:cNvPr>
          <p:cNvCxnSpPr>
            <a:cxnSpLocks/>
          </p:cNvCxnSpPr>
          <p:nvPr/>
        </p:nvCxnSpPr>
        <p:spPr>
          <a:xfrm flipH="1">
            <a:off x="8029433" y="5514151"/>
            <a:ext cx="204720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8287F684-8FCA-431D-8B3C-B0B23F7B4BB0}"/>
              </a:ext>
            </a:extLst>
          </p:cNvPr>
          <p:cNvCxnSpPr>
            <a:cxnSpLocks/>
          </p:cNvCxnSpPr>
          <p:nvPr/>
        </p:nvCxnSpPr>
        <p:spPr>
          <a:xfrm>
            <a:off x="11124714" y="2839610"/>
            <a:ext cx="0" cy="14034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9AE680C5-8CB4-484F-A97A-940DFA2FB894}"/>
              </a:ext>
            </a:extLst>
          </p:cNvPr>
          <p:cNvCxnSpPr>
            <a:cxnSpLocks/>
          </p:cNvCxnSpPr>
          <p:nvPr/>
        </p:nvCxnSpPr>
        <p:spPr>
          <a:xfrm flipH="1">
            <a:off x="8107639" y="2744326"/>
            <a:ext cx="2533322" cy="140693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7CD172E7-1C1C-46D8-A20B-283308CBC49B}"/>
              </a:ext>
            </a:extLst>
          </p:cNvPr>
          <p:cNvCxnSpPr>
            <a:cxnSpLocks/>
          </p:cNvCxnSpPr>
          <p:nvPr/>
        </p:nvCxnSpPr>
        <p:spPr>
          <a:xfrm flipH="1">
            <a:off x="2440269" y="5286775"/>
            <a:ext cx="363774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52" name="TextBox 2051">
            <a:extLst>
              <a:ext uri="{FF2B5EF4-FFF2-40B4-BE49-F238E27FC236}">
                <a16:creationId xmlns:a16="http://schemas.microsoft.com/office/drawing/2014/main" id="{3821A46C-3544-464E-B9FA-8F04833429EB}"/>
              </a:ext>
            </a:extLst>
          </p:cNvPr>
          <p:cNvSpPr txBox="1"/>
          <p:nvPr/>
        </p:nvSpPr>
        <p:spPr>
          <a:xfrm>
            <a:off x="57799" y="938338"/>
            <a:ext cx="204720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GOI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Expression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Annotated genome</a:t>
            </a:r>
          </a:p>
        </p:txBody>
      </p:sp>
      <p:sp>
        <p:nvSpPr>
          <p:cNvPr id="37" name="TextBox 36">
            <a:extLst>
              <a:ext uri="{FF2B5EF4-FFF2-40B4-BE49-F238E27FC236}">
                <a16:creationId xmlns:a16="http://schemas.microsoft.com/office/drawing/2014/main" id="{9ADD3F45-1B6D-4E98-9347-41443C2B0ACE}"/>
              </a:ext>
            </a:extLst>
          </p:cNvPr>
          <p:cNvSpPr txBox="1"/>
          <p:nvPr/>
        </p:nvSpPr>
        <p:spPr>
          <a:xfrm>
            <a:off x="7935694" y="927197"/>
            <a:ext cx="260980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Full CDS 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Overlapping SVs and CDS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SVs upstream of genes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SVs only intersect fives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1B498E60-1C43-4C71-848D-E9D339255F02}"/>
              </a:ext>
            </a:extLst>
          </p:cNvPr>
          <p:cNvSpPr txBox="1"/>
          <p:nvPr/>
        </p:nvSpPr>
        <p:spPr>
          <a:xfrm>
            <a:off x="3502658" y="1208024"/>
            <a:ext cx="303538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Correlated genes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Processed/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subsetted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SV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Processed annotated genome</a:t>
            </a:r>
          </a:p>
        </p:txBody>
      </p:sp>
      <p:sp>
        <p:nvSpPr>
          <p:cNvPr id="39" name="TextBox 38">
            <a:extLst>
              <a:ext uri="{FF2B5EF4-FFF2-40B4-BE49-F238E27FC236}">
                <a16:creationId xmlns:a16="http://schemas.microsoft.com/office/drawing/2014/main" id="{D8EA28CB-986B-4DBE-8E7E-56A1975E94CD}"/>
              </a:ext>
            </a:extLst>
          </p:cNvPr>
          <p:cNvSpPr txBox="1"/>
          <p:nvPr/>
        </p:nvSpPr>
        <p:spPr>
          <a:xfrm>
            <a:off x="7187856" y="3245362"/>
            <a:ext cx="17441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CDS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RE</a:t>
            </a:r>
          </a:p>
        </p:txBody>
      </p:sp>
      <p:sp>
        <p:nvSpPr>
          <p:cNvPr id="40" name="TextBox 39">
            <a:extLst>
              <a:ext uri="{FF2B5EF4-FFF2-40B4-BE49-F238E27FC236}">
                <a16:creationId xmlns:a16="http://schemas.microsoft.com/office/drawing/2014/main" id="{9E8B0CA0-6AF8-48FC-A72A-343CE30272C3}"/>
              </a:ext>
            </a:extLst>
          </p:cNvPr>
          <p:cNvSpPr txBox="1"/>
          <p:nvPr/>
        </p:nvSpPr>
        <p:spPr>
          <a:xfrm>
            <a:off x="9692946" y="3285611"/>
            <a:ext cx="31399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CDS gene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RE gene list</a:t>
            </a:r>
          </a:p>
        </p:txBody>
      </p:sp>
      <p:sp>
        <p:nvSpPr>
          <p:cNvPr id="42" name="TextBox 41">
            <a:extLst>
              <a:ext uri="{FF2B5EF4-FFF2-40B4-BE49-F238E27FC236}">
                <a16:creationId xmlns:a16="http://schemas.microsoft.com/office/drawing/2014/main" id="{DDE9DB9F-6DB9-4A1C-9C02-6F43E0D891FD}"/>
              </a:ext>
            </a:extLst>
          </p:cNvPr>
          <p:cNvSpPr txBox="1"/>
          <p:nvPr/>
        </p:nvSpPr>
        <p:spPr>
          <a:xfrm>
            <a:off x="2475029" y="4496449"/>
            <a:ext cx="392098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CDS + Relevant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SV intersect RE + Relevant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CE8ECC4F-42E4-4424-B814-4097345E0F77}"/>
              </a:ext>
            </a:extLst>
          </p:cNvPr>
          <p:cNvSpPr txBox="1"/>
          <p:nvPr/>
        </p:nvSpPr>
        <p:spPr>
          <a:xfrm>
            <a:off x="7935694" y="4969733"/>
            <a:ext cx="24144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Custom expression data</a:t>
            </a:r>
          </a:p>
        </p:txBody>
      </p:sp>
    </p:spTree>
    <p:extLst>
      <p:ext uri="{BB962C8B-B14F-4D97-AF65-F5344CB8AC3E}">
        <p14:creationId xmlns:p14="http://schemas.microsoft.com/office/powerpoint/2010/main" val="416212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4896-4B00-4EA3-B328-B2C4D6BECA90}"/>
              </a:ext>
            </a:extLst>
          </p:cNvPr>
          <p:cNvSpPr>
            <a:spLocks noGrp="1"/>
          </p:cNvSpPr>
          <p:nvPr>
            <p:ph type="title"/>
          </p:nvPr>
        </p:nvSpPr>
        <p:spPr/>
        <p:txBody>
          <a:bodyPr/>
          <a:lstStyle/>
          <a:p>
            <a:r>
              <a:rPr lang="en-US" dirty="0"/>
              <a:t>Pipeline Steps/Filtration </a:t>
            </a:r>
          </a:p>
        </p:txBody>
      </p:sp>
      <p:sp>
        <p:nvSpPr>
          <p:cNvPr id="3" name="Content Placeholder 2">
            <a:extLst>
              <a:ext uri="{FF2B5EF4-FFF2-40B4-BE49-F238E27FC236}">
                <a16:creationId xmlns:a16="http://schemas.microsoft.com/office/drawing/2014/main" id="{C42FE7E1-85F0-428F-B401-BE444F601A14}"/>
              </a:ext>
            </a:extLst>
          </p:cNvPr>
          <p:cNvSpPr>
            <a:spLocks noGrp="1"/>
          </p:cNvSpPr>
          <p:nvPr>
            <p:ph idx="1"/>
          </p:nvPr>
        </p:nvSpPr>
        <p:spPr/>
        <p:txBody>
          <a:bodyPr/>
          <a:lstStyle/>
          <a:p>
            <a:r>
              <a:rPr lang="en-US" dirty="0"/>
              <a:t>Step 1: Subset SVs</a:t>
            </a:r>
          </a:p>
          <a:p>
            <a:pPr lvl="1"/>
            <a:r>
              <a:rPr lang="en-US" dirty="0"/>
              <a:t>Remove SVs likely to be false positives (depends on table and sensitivity)</a:t>
            </a:r>
          </a:p>
          <a:p>
            <a:pPr lvl="2"/>
            <a:r>
              <a:rPr lang="en-US" dirty="0"/>
              <a:t>Smaller than certain size and of only a few SV types</a:t>
            </a:r>
          </a:p>
          <a:p>
            <a:r>
              <a:rPr lang="en-US" dirty="0"/>
              <a:t>Step 2: Find genes correlating to GOIs via Expression Table </a:t>
            </a:r>
          </a:p>
          <a:p>
            <a:pPr lvl="1"/>
            <a:r>
              <a:rPr lang="en-US" dirty="0"/>
              <a:t>RNA-seq data from most important time/space point (normalized) in appropriate accession (WT at known fruit shape altering loci)</a:t>
            </a:r>
          </a:p>
          <a:p>
            <a:pPr lvl="1"/>
            <a:r>
              <a:rPr lang="en-US" dirty="0"/>
              <a:t>If multiple take overlaps</a:t>
            </a:r>
          </a:p>
          <a:p>
            <a:pPr lvl="1"/>
            <a:r>
              <a:rPr lang="en-US" dirty="0"/>
              <a:t>Subset only those above Pearson </a:t>
            </a:r>
            <a:r>
              <a:rPr lang="en-US" dirty="0" err="1"/>
              <a:t>Corr</a:t>
            </a:r>
            <a:r>
              <a:rPr lang="en-US" dirty="0"/>
              <a:t> threshold </a:t>
            </a:r>
          </a:p>
          <a:p>
            <a:pPr lvl="2"/>
            <a:r>
              <a:rPr lang="en-US" dirty="0"/>
              <a:t> 4-16 dpi in floral buds of commonly used Wild tomato accession  	</a:t>
            </a:r>
          </a:p>
          <a:p>
            <a:pPr lvl="1"/>
            <a:endParaRPr lang="en-US" dirty="0"/>
          </a:p>
        </p:txBody>
      </p:sp>
      <p:pic>
        <p:nvPicPr>
          <p:cNvPr id="5" name="Picture 4">
            <a:extLst>
              <a:ext uri="{FF2B5EF4-FFF2-40B4-BE49-F238E27FC236}">
                <a16:creationId xmlns:a16="http://schemas.microsoft.com/office/drawing/2014/main" id="{94DDB10D-7ED1-4C0E-BCC4-E67BA163D745}"/>
              </a:ext>
            </a:extLst>
          </p:cNvPr>
          <p:cNvPicPr>
            <a:picLocks noChangeAspect="1"/>
          </p:cNvPicPr>
          <p:nvPr/>
        </p:nvPicPr>
        <p:blipFill rotWithShape="1">
          <a:blip r:embed="rId2">
            <a:extLst>
              <a:ext uri="{28A0092B-C50C-407E-A947-70E740481C1C}">
                <a14:useLocalDpi xmlns:a14="http://schemas.microsoft.com/office/drawing/2010/main" val="0"/>
              </a:ext>
            </a:extLst>
          </a:blip>
          <a:srcRect l="27232" t="32236" r="29748" b="48943"/>
          <a:stretch/>
        </p:blipFill>
        <p:spPr>
          <a:xfrm>
            <a:off x="1944513" y="5308997"/>
            <a:ext cx="5227252" cy="1432463"/>
          </a:xfrm>
          <a:prstGeom prst="rect">
            <a:avLst/>
          </a:prstGeom>
        </p:spPr>
      </p:pic>
    </p:spTree>
    <p:extLst>
      <p:ext uri="{BB962C8B-B14F-4D97-AF65-F5344CB8AC3E}">
        <p14:creationId xmlns:p14="http://schemas.microsoft.com/office/powerpoint/2010/main" val="204470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A281-E7A6-48D2-9E1B-B2248FABFD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9B9312-8C2C-434D-934F-7169E9B14E71}"/>
              </a:ext>
            </a:extLst>
          </p:cNvPr>
          <p:cNvSpPr>
            <a:spLocks noGrp="1"/>
          </p:cNvSpPr>
          <p:nvPr>
            <p:ph idx="1"/>
          </p:nvPr>
        </p:nvSpPr>
        <p:spPr/>
        <p:txBody>
          <a:bodyPr/>
          <a:lstStyle/>
          <a:p>
            <a:r>
              <a:rPr lang="en-US" dirty="0"/>
              <a:t>Step 3: Subset Annotated genome for CDS and 5’UTR</a:t>
            </a:r>
          </a:p>
          <a:p>
            <a:pPr lvl="1"/>
            <a:r>
              <a:rPr lang="en-US" dirty="0"/>
              <a:t>Focus on regions </a:t>
            </a:r>
          </a:p>
          <a:p>
            <a:r>
              <a:rPr lang="en-US" dirty="0"/>
              <a:t>Step 4: Find SVs overlapping CDS / Find SVs overlapping 5’UTR or 5’ upstream region</a:t>
            </a:r>
          </a:p>
          <a:p>
            <a:pPr lvl="1"/>
            <a:r>
              <a:rPr lang="en-US" dirty="0"/>
              <a:t>Affect protein directly / Affect protein expression </a:t>
            </a:r>
          </a:p>
          <a:p>
            <a:pPr lvl="1"/>
            <a:r>
              <a:rPr lang="en-US" dirty="0"/>
              <a:t>Specified range for 5’ Upstream region </a:t>
            </a:r>
          </a:p>
          <a:p>
            <a:endParaRPr lang="en-US" dirty="0"/>
          </a:p>
          <a:p>
            <a:endParaRPr lang="en-US" dirty="0"/>
          </a:p>
        </p:txBody>
      </p:sp>
    </p:spTree>
    <p:extLst>
      <p:ext uri="{BB962C8B-B14F-4D97-AF65-F5344CB8AC3E}">
        <p14:creationId xmlns:p14="http://schemas.microsoft.com/office/powerpoint/2010/main" val="345528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DS gene">
            <a:extLst>
              <a:ext uri="{FF2B5EF4-FFF2-40B4-BE49-F238E27FC236}">
                <a16:creationId xmlns:a16="http://schemas.microsoft.com/office/drawing/2014/main" id="{F42B27F3-9241-486A-935F-967270D20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323" y="864240"/>
            <a:ext cx="9490028" cy="525250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1446E18-E082-4BD4-8761-6CEC23F5839F}"/>
              </a:ext>
            </a:extLst>
          </p:cNvPr>
          <p:cNvSpPr/>
          <p:nvPr/>
        </p:nvSpPr>
        <p:spPr>
          <a:xfrm>
            <a:off x="641555" y="3900948"/>
            <a:ext cx="4055806" cy="1415845"/>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Oval 10">
            <a:extLst>
              <a:ext uri="{FF2B5EF4-FFF2-40B4-BE49-F238E27FC236}">
                <a16:creationId xmlns:a16="http://schemas.microsoft.com/office/drawing/2014/main" id="{0933B6CD-8AD1-457B-998A-60D67E77CF75}"/>
              </a:ext>
            </a:extLst>
          </p:cNvPr>
          <p:cNvSpPr/>
          <p:nvPr/>
        </p:nvSpPr>
        <p:spPr>
          <a:xfrm>
            <a:off x="4697361" y="3900947"/>
            <a:ext cx="2344994" cy="1415845"/>
          </a:xfrm>
          <a:prstGeom prst="ellipse">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81863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4A20-790D-4ADC-A926-0026F6A325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B31C66-B83C-4073-9216-38CEE8D59F53}"/>
              </a:ext>
            </a:extLst>
          </p:cNvPr>
          <p:cNvSpPr>
            <a:spLocks noGrp="1"/>
          </p:cNvSpPr>
          <p:nvPr>
            <p:ph idx="1"/>
          </p:nvPr>
        </p:nvSpPr>
        <p:spPr/>
        <p:txBody>
          <a:bodyPr/>
          <a:lstStyle/>
          <a:p>
            <a:r>
              <a:rPr lang="en-US" dirty="0"/>
              <a:t>Step 5: Determine likely effect of SV on gene if overlap CDS</a:t>
            </a:r>
          </a:p>
          <a:p>
            <a:r>
              <a:rPr lang="en-US" dirty="0"/>
              <a:t>Step 6: See if genes are expressed in manner conducive toward effecting fruit shape</a:t>
            </a:r>
          </a:p>
          <a:p>
            <a:pPr lvl="1"/>
            <a:r>
              <a:rPr lang="en-US" dirty="0"/>
              <a:t>More general data</a:t>
            </a:r>
          </a:p>
          <a:p>
            <a:pPr lvl="1"/>
            <a:r>
              <a:rPr lang="en-US" dirty="0"/>
              <a:t>See if specific in early floral development via thresholds for expression level and ratios </a:t>
            </a:r>
          </a:p>
          <a:p>
            <a:pPr lvl="1"/>
            <a:r>
              <a:rPr lang="en-US" dirty="0"/>
              <a:t>Algorithm easily adjustable for desired filtration </a:t>
            </a:r>
          </a:p>
          <a:p>
            <a:endParaRPr lang="en-US" dirty="0"/>
          </a:p>
          <a:p>
            <a:endParaRPr lang="en-US" dirty="0"/>
          </a:p>
        </p:txBody>
      </p:sp>
      <p:pic>
        <p:nvPicPr>
          <p:cNvPr id="4" name="Picture 3">
            <a:extLst>
              <a:ext uri="{FF2B5EF4-FFF2-40B4-BE49-F238E27FC236}">
                <a16:creationId xmlns:a16="http://schemas.microsoft.com/office/drawing/2014/main" id="{B1F7A2F0-D2A7-45F9-81DD-CCA86CACC498}"/>
              </a:ext>
            </a:extLst>
          </p:cNvPr>
          <p:cNvPicPr>
            <a:picLocks noChangeAspect="1"/>
          </p:cNvPicPr>
          <p:nvPr/>
        </p:nvPicPr>
        <p:blipFill rotWithShape="1">
          <a:blip r:embed="rId2"/>
          <a:srcRect l="44011" t="37559" r="32780" b="22138"/>
          <a:stretch/>
        </p:blipFill>
        <p:spPr>
          <a:xfrm>
            <a:off x="8242117" y="3884544"/>
            <a:ext cx="2521506" cy="2919088"/>
          </a:xfrm>
          <a:prstGeom prst="rect">
            <a:avLst/>
          </a:prstGeom>
        </p:spPr>
      </p:pic>
    </p:spTree>
    <p:extLst>
      <p:ext uri="{BB962C8B-B14F-4D97-AF65-F5344CB8AC3E}">
        <p14:creationId xmlns:p14="http://schemas.microsoft.com/office/powerpoint/2010/main" val="237397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FCA6-766E-440A-B670-9C86F5A7D09E}"/>
              </a:ext>
            </a:extLst>
          </p:cNvPr>
          <p:cNvSpPr>
            <a:spLocks noGrp="1"/>
          </p:cNvSpPr>
          <p:nvPr>
            <p:ph type="title"/>
          </p:nvPr>
        </p:nvSpPr>
        <p:spPr/>
        <p:txBody>
          <a:bodyPr/>
          <a:lstStyle/>
          <a:p>
            <a:r>
              <a:rPr lang="en-US" dirty="0"/>
              <a:t>How to interpret results?</a:t>
            </a:r>
          </a:p>
        </p:txBody>
      </p:sp>
      <p:sp>
        <p:nvSpPr>
          <p:cNvPr id="3" name="Content Placeholder 2">
            <a:extLst>
              <a:ext uri="{FF2B5EF4-FFF2-40B4-BE49-F238E27FC236}">
                <a16:creationId xmlns:a16="http://schemas.microsoft.com/office/drawing/2014/main" id="{2C0BCAF6-87AE-4FF2-8F81-1F304A84C863}"/>
              </a:ext>
            </a:extLst>
          </p:cNvPr>
          <p:cNvSpPr>
            <a:spLocks noGrp="1"/>
          </p:cNvSpPr>
          <p:nvPr>
            <p:ph idx="1"/>
          </p:nvPr>
        </p:nvSpPr>
        <p:spPr/>
        <p:txBody>
          <a:bodyPr/>
          <a:lstStyle/>
          <a:p>
            <a:r>
              <a:rPr lang="en-US" dirty="0"/>
              <a:t>Go from high stringency </a:t>
            </a:r>
            <a:r>
              <a:rPr lang="en-US" dirty="0">
                <a:sym typeface="Wingdings" panose="05000000000000000000" pitchFamily="2" charset="2"/>
              </a:rPr>
              <a:t> low stringency based on findings (cycles of runs) </a:t>
            </a:r>
            <a:endParaRPr lang="en-US" dirty="0"/>
          </a:p>
          <a:p>
            <a:r>
              <a:rPr lang="en-US" dirty="0"/>
              <a:t>Based on gene ontology</a:t>
            </a:r>
          </a:p>
          <a:p>
            <a:pPr lvl="1"/>
            <a:r>
              <a:rPr lang="en-US" dirty="0"/>
              <a:t>Prioritize those that are:</a:t>
            </a:r>
          </a:p>
          <a:p>
            <a:pPr lvl="2"/>
            <a:r>
              <a:rPr lang="en-US" dirty="0"/>
              <a:t> manually curated  </a:t>
            </a:r>
          </a:p>
          <a:p>
            <a:pPr lvl="2"/>
            <a:r>
              <a:rPr lang="en-US" dirty="0"/>
              <a:t>relating to cell division/growth </a:t>
            </a:r>
          </a:p>
          <a:p>
            <a:pPr lvl="2"/>
            <a:r>
              <a:rPr lang="en-US" dirty="0"/>
              <a:t>High frequency domains/families </a:t>
            </a:r>
          </a:p>
        </p:txBody>
      </p:sp>
      <p:graphicFrame>
        <p:nvGraphicFramePr>
          <p:cNvPr id="6" name="Table 5">
            <a:extLst>
              <a:ext uri="{FF2B5EF4-FFF2-40B4-BE49-F238E27FC236}">
                <a16:creationId xmlns:a16="http://schemas.microsoft.com/office/drawing/2014/main" id="{05328F77-C261-4318-A4EA-9E6045506FA5}"/>
              </a:ext>
            </a:extLst>
          </p:cNvPr>
          <p:cNvGraphicFramePr>
            <a:graphicFrameLocks noGrp="1"/>
          </p:cNvGraphicFramePr>
          <p:nvPr>
            <p:extLst>
              <p:ext uri="{D42A27DB-BD31-4B8C-83A1-F6EECF244321}">
                <p14:modId xmlns:p14="http://schemas.microsoft.com/office/powerpoint/2010/main" val="1103248039"/>
              </p:ext>
            </p:extLst>
          </p:nvPr>
        </p:nvGraphicFramePr>
        <p:xfrm>
          <a:off x="5769832" y="2254136"/>
          <a:ext cx="6147250" cy="4548835"/>
        </p:xfrm>
        <a:graphic>
          <a:graphicData uri="http://schemas.openxmlformats.org/drawingml/2006/table">
            <a:tbl>
              <a:tblPr>
                <a:tableStyleId>{5C22544A-7EE6-4342-B048-85BDC9FD1C3A}</a:tableStyleId>
              </a:tblPr>
              <a:tblGrid>
                <a:gridCol w="3073625">
                  <a:extLst>
                    <a:ext uri="{9D8B030D-6E8A-4147-A177-3AD203B41FA5}">
                      <a16:colId xmlns:a16="http://schemas.microsoft.com/office/drawing/2014/main" val="996543451"/>
                    </a:ext>
                  </a:extLst>
                </a:gridCol>
                <a:gridCol w="3073625">
                  <a:extLst>
                    <a:ext uri="{9D8B030D-6E8A-4147-A177-3AD203B41FA5}">
                      <a16:colId xmlns:a16="http://schemas.microsoft.com/office/drawing/2014/main" val="4044357712"/>
                    </a:ext>
                  </a:extLst>
                </a:gridCol>
              </a:tblGrid>
              <a:tr h="362122">
                <a:tc>
                  <a:txBody>
                    <a:bodyPr/>
                    <a:lstStyle/>
                    <a:p>
                      <a:pPr algn="l" fontAlgn="b"/>
                      <a:r>
                        <a:rPr lang="en-US" sz="1400" u="none" strike="noStrike">
                          <a:effectLst/>
                        </a:rPr>
                        <a:t>Solyc07g063130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Cell division protein kinase 10 (D3TRH8_GLOMM)</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3912267504"/>
                  </a:ext>
                </a:extLst>
              </a:tr>
              <a:tr h="362122">
                <a:tc>
                  <a:txBody>
                    <a:bodyPr/>
                    <a:lstStyle/>
                    <a:p>
                      <a:pPr algn="l" fontAlgn="b"/>
                      <a:r>
                        <a:rPr lang="en-US" sz="1400" u="none" strike="noStrike">
                          <a:effectLst/>
                        </a:rPr>
                        <a:t>Solyc05g056040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Auxin Response Factor 24 (manually curated)</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2117431520"/>
                  </a:ext>
                </a:extLst>
              </a:tr>
              <a:tr h="506209">
                <a:tc>
                  <a:txBody>
                    <a:bodyPr/>
                    <a:lstStyle/>
                    <a:p>
                      <a:pPr algn="l" fontAlgn="b"/>
                      <a:r>
                        <a:rPr lang="en-US" sz="1400" u="none" strike="noStrike">
                          <a:effectLst/>
                        </a:rPr>
                        <a:t>Solyc05g014370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Mitotic spindle checkpoint protein MAD2 (B6UEH3_MAIZE)</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3719135242"/>
                  </a:ext>
                </a:extLst>
              </a:tr>
              <a:tr h="218036">
                <a:tc>
                  <a:txBody>
                    <a:bodyPr/>
                    <a:lstStyle/>
                    <a:p>
                      <a:pPr algn="l" fontAlgn="b"/>
                      <a:r>
                        <a:rPr lang="en-US" sz="1400" u="none" strike="noStrike">
                          <a:effectLst/>
                        </a:rPr>
                        <a:t>Solyc02g089200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TM29 (manually curated)</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649246516"/>
                  </a:ext>
                </a:extLst>
              </a:tr>
              <a:tr h="434166">
                <a:tc>
                  <a:txBody>
                    <a:bodyPr/>
                    <a:lstStyle/>
                    <a:p>
                      <a:pPr algn="l" fontAlgn="b"/>
                      <a:r>
                        <a:rPr lang="en-US" sz="1400" u="none" strike="noStrike">
                          <a:effectLst/>
                        </a:rPr>
                        <a:t>Solyc01g094760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Origin recognition complex 5 subunit (Q6EWX0_ARATH)</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2570561660"/>
                  </a:ext>
                </a:extLst>
              </a:tr>
              <a:tr h="434166">
                <a:tc>
                  <a:txBody>
                    <a:bodyPr/>
                    <a:lstStyle/>
                    <a:p>
                      <a:pPr algn="l" fontAlgn="b"/>
                      <a:r>
                        <a:rPr lang="en-US" sz="1400" u="none" strike="noStrike">
                          <a:effectLst/>
                        </a:rPr>
                        <a:t>Solyc04g045560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Squamosa promoter-binding protein 3 (manually curated)</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1248500452"/>
                  </a:ext>
                </a:extLst>
              </a:tr>
              <a:tr h="434166">
                <a:tc>
                  <a:txBody>
                    <a:bodyPr/>
                    <a:lstStyle/>
                    <a:p>
                      <a:pPr algn="l" fontAlgn="b"/>
                      <a:r>
                        <a:rPr lang="en-US" sz="1400" u="none" strike="noStrike">
                          <a:effectLst/>
                        </a:rPr>
                        <a:t>Solyc10g009210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Calmodulin-binding protein (Fragment) (Q9M451_CICAR)</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4212478796"/>
                  </a:ext>
                </a:extLst>
              </a:tr>
              <a:tr h="434166">
                <a:tc>
                  <a:txBody>
                    <a:bodyPr/>
                    <a:lstStyle/>
                    <a:p>
                      <a:pPr algn="l" fontAlgn="b"/>
                      <a:r>
                        <a:rPr lang="en-US" sz="1400" u="none" strike="noStrike">
                          <a:effectLst/>
                        </a:rPr>
                        <a:t>Solyc08g082530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Cell division protease ftsH homolog (FTSH_PORPU)</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2387020008"/>
                  </a:ext>
                </a:extLst>
              </a:tr>
              <a:tr h="362122">
                <a:tc>
                  <a:txBody>
                    <a:bodyPr/>
                    <a:lstStyle/>
                    <a:p>
                      <a:pPr algn="l" fontAlgn="b"/>
                      <a:r>
                        <a:rPr lang="en-US" sz="1400" u="none" strike="noStrike">
                          <a:effectLst/>
                        </a:rPr>
                        <a:t>Solyc06g071140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EARLY FLOWERING 5 (Q6QTF1_ARATH)</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92237239"/>
                  </a:ext>
                </a:extLst>
              </a:tr>
              <a:tr h="434166">
                <a:tc>
                  <a:txBody>
                    <a:bodyPr/>
                    <a:lstStyle/>
                    <a:p>
                      <a:pPr algn="l" fontAlgn="b"/>
                      <a:r>
                        <a:rPr lang="en-US" sz="1400" u="none" strike="noStrike">
                          <a:effectLst/>
                        </a:rPr>
                        <a:t>Solyc05g017980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a:effectLst/>
                        </a:rPr>
                        <a:t>microtubule associated protein Type 1 (Q9C9X0_ARATH)</a:t>
                      </a:r>
                      <a:endParaRPr lang="en-US" sz="1400" b="0" i="0" u="none" strike="noStrike">
                        <a:solidFill>
                          <a:srgbClr val="000000"/>
                        </a:solidFill>
                        <a:effectLst/>
                        <a:latin typeface="Liberation Sans"/>
                      </a:endParaRPr>
                    </a:p>
                  </a:txBody>
                  <a:tcPr marL="2016" marR="2016" marT="2016" marB="0" anchor="b"/>
                </a:tc>
                <a:extLst>
                  <a:ext uri="{0D108BD9-81ED-4DB2-BD59-A6C34878D82A}">
                    <a16:rowId xmlns:a16="http://schemas.microsoft.com/office/drawing/2014/main" val="72768951"/>
                  </a:ext>
                </a:extLst>
              </a:tr>
              <a:tr h="434166">
                <a:tc>
                  <a:txBody>
                    <a:bodyPr/>
                    <a:lstStyle/>
                    <a:p>
                      <a:pPr algn="l" fontAlgn="b"/>
                      <a:r>
                        <a:rPr lang="en-US" sz="1400" u="none" strike="noStrike">
                          <a:effectLst/>
                        </a:rPr>
                        <a:t>Solyc03g114850</a:t>
                      </a:r>
                      <a:endParaRPr lang="en-US" sz="1400" b="0" i="0" u="none" strike="noStrike">
                        <a:solidFill>
                          <a:srgbClr val="000000"/>
                        </a:solidFill>
                        <a:effectLst/>
                        <a:latin typeface="Liberation Sans"/>
                      </a:endParaRPr>
                    </a:p>
                  </a:txBody>
                  <a:tcPr marL="2016" marR="2016" marT="2016" marB="0" anchor="b"/>
                </a:tc>
                <a:tc>
                  <a:txBody>
                    <a:bodyPr/>
                    <a:lstStyle/>
                    <a:p>
                      <a:pPr algn="l" fontAlgn="b"/>
                      <a:r>
                        <a:rPr lang="en-US" sz="1400" u="none" strike="noStrike" dirty="0">
                          <a:effectLst/>
                        </a:rPr>
                        <a:t>Squamosa promoter binding protein 6a (manually curated)</a:t>
                      </a:r>
                      <a:endParaRPr lang="en-US" sz="1400" b="0" i="0" u="none" strike="noStrike" dirty="0">
                        <a:solidFill>
                          <a:srgbClr val="000000"/>
                        </a:solidFill>
                        <a:effectLst/>
                        <a:latin typeface="Liberation Sans"/>
                      </a:endParaRPr>
                    </a:p>
                  </a:txBody>
                  <a:tcPr marL="2016" marR="2016" marT="2016" marB="0" anchor="b"/>
                </a:tc>
                <a:extLst>
                  <a:ext uri="{0D108BD9-81ED-4DB2-BD59-A6C34878D82A}">
                    <a16:rowId xmlns:a16="http://schemas.microsoft.com/office/drawing/2014/main" val="791296051"/>
                  </a:ext>
                </a:extLst>
              </a:tr>
            </a:tbl>
          </a:graphicData>
        </a:graphic>
      </p:graphicFrame>
    </p:spTree>
    <p:extLst>
      <p:ext uri="{BB962C8B-B14F-4D97-AF65-F5344CB8AC3E}">
        <p14:creationId xmlns:p14="http://schemas.microsoft.com/office/powerpoint/2010/main" val="278034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B4D4-269D-4CC0-8F69-48F4DD70E5C6}"/>
              </a:ext>
            </a:extLst>
          </p:cNvPr>
          <p:cNvSpPr>
            <a:spLocks noGrp="1"/>
          </p:cNvSpPr>
          <p:nvPr>
            <p:ph type="title"/>
          </p:nvPr>
        </p:nvSpPr>
        <p:spPr/>
        <p:txBody>
          <a:bodyPr/>
          <a:lstStyle/>
          <a:p>
            <a:r>
              <a:rPr lang="en-US" dirty="0"/>
              <a:t>Manual verification</a:t>
            </a:r>
          </a:p>
        </p:txBody>
      </p:sp>
      <p:sp>
        <p:nvSpPr>
          <p:cNvPr id="3" name="Content Placeholder 2">
            <a:extLst>
              <a:ext uri="{FF2B5EF4-FFF2-40B4-BE49-F238E27FC236}">
                <a16:creationId xmlns:a16="http://schemas.microsoft.com/office/drawing/2014/main" id="{D31DEB2B-AA46-44AA-920D-41389E5C334A}"/>
              </a:ext>
            </a:extLst>
          </p:cNvPr>
          <p:cNvSpPr>
            <a:spLocks noGrp="1"/>
          </p:cNvSpPr>
          <p:nvPr>
            <p:ph idx="1"/>
          </p:nvPr>
        </p:nvSpPr>
        <p:spPr/>
        <p:txBody>
          <a:bodyPr/>
          <a:lstStyle/>
          <a:p>
            <a:r>
              <a:rPr lang="en-US" dirty="0"/>
              <a:t>Check IGV with correct accessions to verify SVs presence </a:t>
            </a:r>
          </a:p>
          <a:p>
            <a:r>
              <a:rPr lang="en-US" dirty="0"/>
              <a:t>PCR in these accessions  </a:t>
            </a:r>
          </a:p>
        </p:txBody>
      </p:sp>
      <p:pic>
        <p:nvPicPr>
          <p:cNvPr id="1026" name="Picture 2" descr="Image result for igv deletion">
            <a:extLst>
              <a:ext uri="{FF2B5EF4-FFF2-40B4-BE49-F238E27FC236}">
                <a16:creationId xmlns:a16="http://schemas.microsoft.com/office/drawing/2014/main" id="{4904D4BA-B895-4F30-911F-4A7F3AD7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704" y="2547173"/>
            <a:ext cx="6032096" cy="394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322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B6C0-AD4F-434D-B810-219ACE7E7BD9}"/>
              </a:ext>
            </a:extLst>
          </p:cNvPr>
          <p:cNvSpPr>
            <a:spLocks noGrp="1"/>
          </p:cNvSpPr>
          <p:nvPr>
            <p:ph type="title"/>
          </p:nvPr>
        </p:nvSpPr>
        <p:spPr/>
        <p:txBody>
          <a:bodyPr/>
          <a:lstStyle/>
          <a:p>
            <a:r>
              <a:rPr lang="en-US" dirty="0"/>
              <a:t>Current/Future </a:t>
            </a:r>
          </a:p>
        </p:txBody>
      </p:sp>
      <p:sp>
        <p:nvSpPr>
          <p:cNvPr id="3" name="Content Placeholder 2">
            <a:extLst>
              <a:ext uri="{FF2B5EF4-FFF2-40B4-BE49-F238E27FC236}">
                <a16:creationId xmlns:a16="http://schemas.microsoft.com/office/drawing/2014/main" id="{6A61E827-9F40-4FED-B122-4ADAC889EA88}"/>
              </a:ext>
            </a:extLst>
          </p:cNvPr>
          <p:cNvSpPr>
            <a:spLocks noGrp="1"/>
          </p:cNvSpPr>
          <p:nvPr>
            <p:ph idx="1"/>
          </p:nvPr>
        </p:nvSpPr>
        <p:spPr/>
        <p:txBody>
          <a:bodyPr/>
          <a:lstStyle/>
          <a:p>
            <a:r>
              <a:rPr lang="en-US" dirty="0"/>
              <a:t>SNP data </a:t>
            </a:r>
          </a:p>
          <a:p>
            <a:r>
              <a:rPr lang="en-US" dirty="0"/>
              <a:t>Statistical significance of outputted genes </a:t>
            </a:r>
          </a:p>
          <a:p>
            <a:r>
              <a:rPr lang="en-US" dirty="0"/>
              <a:t>Look at correlation overlaps/distribution and assess quality of tentative network  </a:t>
            </a:r>
          </a:p>
          <a:p>
            <a:r>
              <a:rPr lang="en-US" dirty="0"/>
              <a:t>Automate some manual aspects of process </a:t>
            </a:r>
          </a:p>
          <a:p>
            <a:r>
              <a:rPr lang="en-US" dirty="0"/>
              <a:t>Development of transgenic lines </a:t>
            </a:r>
          </a:p>
        </p:txBody>
      </p:sp>
    </p:spTree>
    <p:extLst>
      <p:ext uri="{BB962C8B-B14F-4D97-AF65-F5344CB8AC3E}">
        <p14:creationId xmlns:p14="http://schemas.microsoft.com/office/powerpoint/2010/main" val="66032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727F-AF7F-40A6-A232-D0281259D38D}"/>
              </a:ext>
            </a:extLst>
          </p:cNvPr>
          <p:cNvSpPr>
            <a:spLocks noGrp="1"/>
          </p:cNvSpPr>
          <p:nvPr>
            <p:ph type="ctrTitle"/>
          </p:nvPr>
        </p:nvSpPr>
        <p:spPr/>
        <p:txBody>
          <a:bodyPr/>
          <a:lstStyle/>
          <a:p>
            <a:r>
              <a:rPr lang="en-US" dirty="0"/>
              <a:t>Main Research Project</a:t>
            </a:r>
          </a:p>
        </p:txBody>
      </p:sp>
      <p:sp>
        <p:nvSpPr>
          <p:cNvPr id="3" name="Subtitle 2">
            <a:extLst>
              <a:ext uri="{FF2B5EF4-FFF2-40B4-BE49-F238E27FC236}">
                <a16:creationId xmlns:a16="http://schemas.microsoft.com/office/drawing/2014/main" id="{53712AE1-970B-40F1-B2AB-57DD3219AD9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7223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3E73-C64B-4316-996E-37F7B8D72953}"/>
              </a:ext>
            </a:extLst>
          </p:cNvPr>
          <p:cNvSpPr>
            <a:spLocks noGrp="1"/>
          </p:cNvSpPr>
          <p:nvPr>
            <p:ph type="title"/>
          </p:nvPr>
        </p:nvSpPr>
        <p:spPr/>
        <p:txBody>
          <a:bodyPr/>
          <a:lstStyle/>
          <a:p>
            <a:r>
              <a:rPr lang="en-US" dirty="0"/>
              <a:t>What I learned?</a:t>
            </a:r>
          </a:p>
        </p:txBody>
      </p:sp>
      <p:sp>
        <p:nvSpPr>
          <p:cNvPr id="3" name="Content Placeholder 2">
            <a:extLst>
              <a:ext uri="{FF2B5EF4-FFF2-40B4-BE49-F238E27FC236}">
                <a16:creationId xmlns:a16="http://schemas.microsoft.com/office/drawing/2014/main" id="{8D125A2D-DAB4-4EB0-A56B-0241F65840FB}"/>
              </a:ext>
            </a:extLst>
          </p:cNvPr>
          <p:cNvSpPr>
            <a:spLocks noGrp="1"/>
          </p:cNvSpPr>
          <p:nvPr>
            <p:ph idx="1"/>
          </p:nvPr>
        </p:nvSpPr>
        <p:spPr/>
        <p:txBody>
          <a:bodyPr/>
          <a:lstStyle/>
          <a:p>
            <a:r>
              <a:rPr lang="en-US" dirty="0"/>
              <a:t>How to approach large-scale biological data </a:t>
            </a:r>
          </a:p>
          <a:p>
            <a:r>
              <a:rPr lang="en-US" dirty="0"/>
              <a:t>Use bioinformatics to address a relevant biological question</a:t>
            </a:r>
          </a:p>
          <a:p>
            <a:r>
              <a:rPr lang="en-US" dirty="0"/>
              <a:t>Fundamentals of coding</a:t>
            </a:r>
          </a:p>
          <a:p>
            <a:r>
              <a:rPr lang="en-US"/>
              <a:t>Familiarity </a:t>
            </a:r>
            <a:r>
              <a:rPr lang="en-US" dirty="0"/>
              <a:t>with common biological data formats </a:t>
            </a:r>
          </a:p>
          <a:p>
            <a:endParaRPr lang="en-US" dirty="0"/>
          </a:p>
        </p:txBody>
      </p:sp>
    </p:spTree>
    <p:extLst>
      <p:ext uri="{BB962C8B-B14F-4D97-AF65-F5344CB8AC3E}">
        <p14:creationId xmlns:p14="http://schemas.microsoft.com/office/powerpoint/2010/main" val="813871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0D4E-E928-45A8-8578-178AFEF50383}"/>
              </a:ext>
            </a:extLst>
          </p:cNvPr>
          <p:cNvSpPr>
            <a:spLocks noGrp="1"/>
          </p:cNvSpPr>
          <p:nvPr>
            <p:ph type="title"/>
          </p:nvPr>
        </p:nvSpPr>
        <p:spPr/>
        <p:txBody>
          <a:bodyPr/>
          <a:lstStyle/>
          <a:p>
            <a:r>
              <a:rPr lang="en-US" dirty="0"/>
              <a:t>Awards/Recognition</a:t>
            </a:r>
          </a:p>
        </p:txBody>
      </p:sp>
      <p:sp>
        <p:nvSpPr>
          <p:cNvPr id="3" name="Content Placeholder 2">
            <a:extLst>
              <a:ext uri="{FF2B5EF4-FFF2-40B4-BE49-F238E27FC236}">
                <a16:creationId xmlns:a16="http://schemas.microsoft.com/office/drawing/2014/main" id="{D4D0D1BD-A16C-4BCE-B578-6C36C3598924}"/>
              </a:ext>
            </a:extLst>
          </p:cNvPr>
          <p:cNvSpPr>
            <a:spLocks noGrp="1"/>
          </p:cNvSpPr>
          <p:nvPr>
            <p:ph idx="1"/>
          </p:nvPr>
        </p:nvSpPr>
        <p:spPr/>
        <p:txBody>
          <a:bodyPr/>
          <a:lstStyle/>
          <a:p>
            <a:r>
              <a:rPr lang="en-US" dirty="0"/>
              <a:t>UGA 2018 Plant Center Undergraduate Research Award</a:t>
            </a:r>
          </a:p>
          <a:p>
            <a:pPr lvl="1"/>
            <a:r>
              <a:rPr lang="en-US" dirty="0"/>
              <a:t>Presented at Integrated Plant Science retreat </a:t>
            </a:r>
          </a:p>
          <a:p>
            <a:r>
              <a:rPr lang="en-US" dirty="0"/>
              <a:t>Presentation at UGA CURO symposium for undergraduate research (April) </a:t>
            </a:r>
          </a:p>
          <a:p>
            <a:r>
              <a:rPr lang="en-US" dirty="0"/>
              <a:t>Likely a mention in PhD student’s dissertation's discussion </a:t>
            </a:r>
          </a:p>
          <a:p>
            <a:r>
              <a:rPr lang="en-US" dirty="0"/>
              <a:t>If high quality genes found, lab will pursue them further in establishing the general pathways/network relating to fruit shape </a:t>
            </a:r>
          </a:p>
        </p:txBody>
      </p:sp>
    </p:spTree>
    <p:extLst>
      <p:ext uri="{BB962C8B-B14F-4D97-AF65-F5344CB8AC3E}">
        <p14:creationId xmlns:p14="http://schemas.microsoft.com/office/powerpoint/2010/main" val="314488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omato fruit">
            <a:extLst>
              <a:ext uri="{FF2B5EF4-FFF2-40B4-BE49-F238E27FC236}">
                <a16:creationId xmlns:a16="http://schemas.microsoft.com/office/drawing/2014/main" id="{2194485A-9B06-40CF-89EC-CF5772C661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 r="3781"/>
          <a:stretch/>
        </p:blipFill>
        <p:spPr bwMode="auto">
          <a:xfrm>
            <a:off x="1166814" y="5958"/>
            <a:ext cx="9123321" cy="684609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29">
            <a:extLst>
              <a:ext uri="{FF2B5EF4-FFF2-40B4-BE49-F238E27FC236}">
                <a16:creationId xmlns:a16="http://schemas.microsoft.com/office/drawing/2014/main" id="{230C88B0-CE5F-449A-B8A8-126AE0C4B362}"/>
              </a:ext>
            </a:extLst>
          </p:cNvPr>
          <p:cNvSpPr/>
          <p:nvPr/>
        </p:nvSpPr>
        <p:spPr>
          <a:xfrm>
            <a:off x="1274103" y="1129222"/>
            <a:ext cx="3849029" cy="1620777"/>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9" b="1" dirty="0">
                <a:solidFill>
                  <a:schemeClr val="tx1"/>
                </a:solidFill>
                <a:latin typeface="Cambria" panose="02040503050406030204" pitchFamily="18" charset="0"/>
              </a:rPr>
              <a:t>Introduction</a:t>
            </a:r>
          </a:p>
          <a:p>
            <a:pPr marL="66872" indent="-66872" fontAlgn="base">
              <a:buFont typeface="Arial" panose="020B0604020202020204" pitchFamily="34" charset="0"/>
              <a:buChar char="•"/>
            </a:pPr>
            <a:r>
              <a:rPr lang="en-US" sz="562" dirty="0">
                <a:solidFill>
                  <a:schemeClr val="tx1"/>
                </a:solidFill>
              </a:rPr>
              <a:t>Fruit shape and size varies widely across vegetable crops, affecting their processing ability and fresh market value</a:t>
            </a:r>
          </a:p>
          <a:p>
            <a:pPr marL="66872" indent="-66872" fontAlgn="base">
              <a:buFont typeface="Arial" panose="020B0604020202020204" pitchFamily="34" charset="0"/>
              <a:buChar char="•"/>
            </a:pPr>
            <a:r>
              <a:rPr lang="en-US" sz="562" dirty="0">
                <a:solidFill>
                  <a:schemeClr val="tx1"/>
                </a:solidFill>
              </a:rPr>
              <a:t>In tomato, the importance of Tonneau1 Recruiting Motif proteins (TRMs) in affecting fruit shape has recently come to light with regard to their interactions with OVATE Family Proteins with emphasis on the collective effect of these interactions on the elongation of tomato fruit </a:t>
            </a:r>
            <a:r>
              <a:rPr lang="en-US" sz="562" baseline="30000" dirty="0">
                <a:solidFill>
                  <a:schemeClr val="tx1"/>
                </a:solidFill>
              </a:rPr>
              <a:t>3</a:t>
            </a:r>
            <a:endParaRPr lang="en-US" sz="562" dirty="0">
              <a:solidFill>
                <a:schemeClr val="tx1"/>
              </a:solidFill>
            </a:endParaRPr>
          </a:p>
          <a:p>
            <a:pPr marL="66872" indent="-66872" fontAlgn="base">
              <a:buFont typeface="Arial" panose="020B0604020202020204" pitchFamily="34" charset="0"/>
              <a:buChar char="•"/>
            </a:pPr>
            <a:r>
              <a:rPr lang="en-US" sz="562" dirty="0">
                <a:solidFill>
                  <a:schemeClr val="tx1"/>
                </a:solidFill>
              </a:rPr>
              <a:t>Homologs of the tomato fruit-shape regulator SUN have also been found regulating fruit shape in other fruits </a:t>
            </a:r>
            <a:r>
              <a:rPr lang="en-US" sz="562" baseline="30000" dirty="0">
                <a:solidFill>
                  <a:schemeClr val="tx1"/>
                </a:solidFill>
              </a:rPr>
              <a:t>4</a:t>
            </a:r>
            <a:r>
              <a:rPr lang="en-US" sz="562" dirty="0">
                <a:solidFill>
                  <a:schemeClr val="tx1"/>
                </a:solidFill>
              </a:rPr>
              <a:t> </a:t>
            </a:r>
          </a:p>
          <a:p>
            <a:pPr marL="66872" indent="-66872" fontAlgn="base">
              <a:buFont typeface="Arial" panose="020B0604020202020204" pitchFamily="34" charset="0"/>
              <a:buChar char="•"/>
            </a:pPr>
            <a:r>
              <a:rPr lang="en-US" sz="562" dirty="0">
                <a:solidFill>
                  <a:schemeClr val="tx1"/>
                </a:solidFill>
              </a:rPr>
              <a:t>Genomic structural variation across tomato populations of  South and Central American accessions has been influential in fruit shape diversity </a:t>
            </a:r>
          </a:p>
          <a:p>
            <a:pPr marL="66872" indent="-66872" fontAlgn="base">
              <a:buFont typeface="Arial" panose="020B0604020202020204" pitchFamily="34" charset="0"/>
              <a:buChar char="•"/>
            </a:pPr>
            <a:endParaRPr lang="en-US" sz="562" dirty="0">
              <a:solidFill>
                <a:schemeClr val="tx1"/>
              </a:solidFill>
            </a:endParaRPr>
          </a:p>
          <a:p>
            <a:pPr marL="66872" indent="-66872" fontAlgn="base">
              <a:buFont typeface="Arial" panose="020B0604020202020204" pitchFamily="34" charset="0"/>
              <a:buChar char="•"/>
            </a:pPr>
            <a:endParaRPr lang="en-US" sz="562" dirty="0">
              <a:solidFill>
                <a:schemeClr val="tx1"/>
              </a:solidFill>
            </a:endParaRPr>
          </a:p>
          <a:p>
            <a:pPr algn="ctr"/>
            <a:endParaRPr lang="en-US" sz="1577" dirty="0">
              <a:solidFill>
                <a:schemeClr val="tx1"/>
              </a:solidFill>
              <a:latin typeface="Cambria" panose="02040503050406030204" pitchFamily="18" charset="0"/>
            </a:endParaRPr>
          </a:p>
        </p:txBody>
      </p:sp>
      <p:sp>
        <p:nvSpPr>
          <p:cNvPr id="6" name="Rounded Rectangle 29">
            <a:extLst>
              <a:ext uri="{FF2B5EF4-FFF2-40B4-BE49-F238E27FC236}">
                <a16:creationId xmlns:a16="http://schemas.microsoft.com/office/drawing/2014/main" id="{F5C09BD0-49A8-4899-BCD2-69A572999FA0}"/>
              </a:ext>
            </a:extLst>
          </p:cNvPr>
          <p:cNvSpPr/>
          <p:nvPr/>
        </p:nvSpPr>
        <p:spPr>
          <a:xfrm>
            <a:off x="1299709" y="2770617"/>
            <a:ext cx="3858583" cy="505137"/>
          </a:xfrm>
          <a:prstGeom prst="roundRect">
            <a:avLst>
              <a:gd name="adj" fmla="val 8265"/>
            </a:avLst>
          </a:prstGeom>
          <a:solidFill>
            <a:schemeClr val="bg1">
              <a:alpha val="97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49" b="1" dirty="0">
                <a:solidFill>
                  <a:schemeClr val="tx1"/>
                </a:solidFill>
                <a:latin typeface="Cambria" panose="02040503050406030204" pitchFamily="18" charset="0"/>
              </a:rPr>
              <a:t>Objectives</a:t>
            </a:r>
            <a:endParaRPr lang="en-US" sz="842" b="1" dirty="0">
              <a:solidFill>
                <a:schemeClr val="tx1"/>
              </a:solidFill>
              <a:latin typeface="Cambria" panose="02040503050406030204" pitchFamily="18" charset="0"/>
            </a:endParaRPr>
          </a:p>
          <a:p>
            <a:pPr marL="40122" indent="-40122" fontAlgn="base">
              <a:buFont typeface="Arial" panose="020B0604020202020204" pitchFamily="34" charset="0"/>
              <a:buChar char="•"/>
            </a:pPr>
            <a:r>
              <a:rPr lang="en-US" sz="562" dirty="0">
                <a:solidFill>
                  <a:schemeClr val="tx1"/>
                </a:solidFill>
              </a:rPr>
              <a:t>Explore other genes that may act to regulate fruit shape via a </a:t>
            </a:r>
            <a:r>
              <a:rPr lang="en-US" sz="562" dirty="0" err="1">
                <a:solidFill>
                  <a:schemeClr val="tx1"/>
                </a:solidFill>
              </a:rPr>
              <a:t>coexpression</a:t>
            </a:r>
            <a:r>
              <a:rPr lang="en-US" sz="562" dirty="0">
                <a:solidFill>
                  <a:schemeClr val="tx1"/>
                </a:solidFill>
              </a:rPr>
              <a:t> analysis of TRM and SUN genes implicated  in fruit shape regulation </a:t>
            </a:r>
          </a:p>
          <a:p>
            <a:pPr marL="40122" indent="-40122" fontAlgn="base">
              <a:buFont typeface="Arial" panose="020B0604020202020204" pitchFamily="34" charset="0"/>
              <a:buChar char="•"/>
            </a:pPr>
            <a:r>
              <a:rPr lang="en-US" sz="562" dirty="0">
                <a:solidFill>
                  <a:schemeClr val="tx1"/>
                </a:solidFill>
              </a:rPr>
              <a:t>Assess  genomic structural variants for overlap with these potential candidate genes in order to examine existing natural variation</a:t>
            </a:r>
          </a:p>
          <a:p>
            <a:pPr algn="ctr"/>
            <a:endParaRPr lang="en-US" sz="842" b="1" dirty="0">
              <a:solidFill>
                <a:schemeClr val="tx1"/>
              </a:solidFill>
              <a:latin typeface="Cambria" panose="02040503050406030204" pitchFamily="18" charset="0"/>
            </a:endParaRPr>
          </a:p>
        </p:txBody>
      </p:sp>
      <p:sp>
        <p:nvSpPr>
          <p:cNvPr id="7" name="Rounded Rectangle 29">
            <a:extLst>
              <a:ext uri="{FF2B5EF4-FFF2-40B4-BE49-F238E27FC236}">
                <a16:creationId xmlns:a16="http://schemas.microsoft.com/office/drawing/2014/main" id="{8435E76E-EE2E-402E-96EC-43363C6C757D}"/>
              </a:ext>
            </a:extLst>
          </p:cNvPr>
          <p:cNvSpPr/>
          <p:nvPr/>
        </p:nvSpPr>
        <p:spPr>
          <a:xfrm>
            <a:off x="5221852" y="1129224"/>
            <a:ext cx="3572655" cy="5598965"/>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9" b="1" dirty="0">
                <a:solidFill>
                  <a:schemeClr val="tx1"/>
                </a:solidFill>
                <a:latin typeface="Cambria" panose="02040503050406030204" pitchFamily="18" charset="0"/>
              </a:rPr>
              <a:t>Results</a:t>
            </a:r>
            <a:endParaRPr lang="en-US" sz="842" b="1" dirty="0">
              <a:solidFill>
                <a:schemeClr val="tx1"/>
              </a:solidFill>
              <a:latin typeface="Cambria" panose="02040503050406030204" pitchFamily="18" charset="0"/>
            </a:endParaRPr>
          </a:p>
          <a:p>
            <a:pPr algn="ctr"/>
            <a:endParaRPr lang="en-US" sz="842" b="1" dirty="0">
              <a:solidFill>
                <a:schemeClr val="tx1"/>
              </a:solidFill>
              <a:latin typeface="Cambria" panose="02040503050406030204" pitchFamily="18" charset="0"/>
            </a:endParaRPr>
          </a:p>
        </p:txBody>
      </p:sp>
      <p:sp>
        <p:nvSpPr>
          <p:cNvPr id="8" name="Rounded Rectangle 29">
            <a:extLst>
              <a:ext uri="{FF2B5EF4-FFF2-40B4-BE49-F238E27FC236}">
                <a16:creationId xmlns:a16="http://schemas.microsoft.com/office/drawing/2014/main" id="{D2F79DB6-F640-403E-BDD5-4D4B7182AB49}"/>
              </a:ext>
            </a:extLst>
          </p:cNvPr>
          <p:cNvSpPr/>
          <p:nvPr/>
        </p:nvSpPr>
        <p:spPr>
          <a:xfrm>
            <a:off x="8836581" y="1138812"/>
            <a:ext cx="1390211" cy="1545408"/>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9" b="1" dirty="0">
                <a:solidFill>
                  <a:schemeClr val="tx1"/>
                </a:solidFill>
                <a:latin typeface="Cambria" panose="02040503050406030204" pitchFamily="18" charset="0"/>
              </a:rPr>
              <a:t>Future</a:t>
            </a:r>
            <a:endParaRPr lang="en-US" sz="842" b="1" dirty="0">
              <a:solidFill>
                <a:schemeClr val="tx1"/>
              </a:solidFill>
              <a:latin typeface="Cambria" panose="02040503050406030204" pitchFamily="18" charset="0"/>
            </a:endParaRPr>
          </a:p>
          <a:p>
            <a:pPr marL="40122" indent="-40122" fontAlgn="base">
              <a:buFont typeface="Arial" panose="020B0604020202020204" pitchFamily="34" charset="0"/>
              <a:buChar char="•"/>
            </a:pPr>
            <a:r>
              <a:rPr lang="en-US" sz="562" dirty="0">
                <a:solidFill>
                  <a:schemeClr val="tx1"/>
                </a:solidFill>
              </a:rPr>
              <a:t>Gather more expression data to increase precision of gene expression correlations </a:t>
            </a:r>
          </a:p>
          <a:p>
            <a:pPr marL="40122" indent="-40122" fontAlgn="base">
              <a:buFont typeface="Arial" panose="020B0604020202020204" pitchFamily="34" charset="0"/>
              <a:buChar char="•"/>
            </a:pPr>
            <a:r>
              <a:rPr lang="en-US" sz="562" dirty="0">
                <a:solidFill>
                  <a:schemeClr val="tx1"/>
                </a:solidFill>
              </a:rPr>
              <a:t>Run again with SNP data and newer SV lists being developed by Lippman lab utilizing nanopore sequencing </a:t>
            </a:r>
          </a:p>
          <a:p>
            <a:pPr marL="40122" indent="-40122" fontAlgn="base">
              <a:buFont typeface="Arial" panose="020B0604020202020204" pitchFamily="34" charset="0"/>
              <a:buChar char="•"/>
            </a:pPr>
            <a:r>
              <a:rPr lang="en-US" sz="562" dirty="0">
                <a:solidFill>
                  <a:schemeClr val="tx1"/>
                </a:solidFill>
              </a:rPr>
              <a:t>Ensure SVs are real according to sequence alignment data and manual testing </a:t>
            </a:r>
          </a:p>
          <a:p>
            <a:pPr marL="40122" indent="-40122" fontAlgn="base">
              <a:buFont typeface="Arial" panose="020B0604020202020204" pitchFamily="34" charset="0"/>
              <a:buChar char="•"/>
            </a:pPr>
            <a:r>
              <a:rPr lang="en-US" sz="562" dirty="0">
                <a:solidFill>
                  <a:schemeClr val="tx1"/>
                </a:solidFill>
              </a:rPr>
              <a:t>Research final gene list for those most likely of significance based on literature </a:t>
            </a:r>
          </a:p>
          <a:p>
            <a:pPr marL="40122" indent="-40122" fontAlgn="base">
              <a:buFont typeface="Arial" panose="020B0604020202020204" pitchFamily="34" charset="0"/>
              <a:buChar char="•"/>
            </a:pPr>
            <a:r>
              <a:rPr lang="en-US" sz="562" dirty="0">
                <a:solidFill>
                  <a:schemeClr val="tx1"/>
                </a:solidFill>
              </a:rPr>
              <a:t>Select the most promising genes for transgenic development/confirmation (generate using CRISPR/Cas9 constructs) and observe any effect on fruit shape </a:t>
            </a:r>
          </a:p>
          <a:p>
            <a:pPr marL="40122" indent="-40122" fontAlgn="base">
              <a:buFont typeface="Arial" panose="020B0604020202020204" pitchFamily="34" charset="0"/>
              <a:buChar char="•"/>
            </a:pPr>
            <a:r>
              <a:rPr lang="en-US" sz="562" dirty="0">
                <a:solidFill>
                  <a:schemeClr val="tx1"/>
                </a:solidFill>
              </a:rPr>
              <a:t>Hypothesize evolutionary context of observed results using SVs </a:t>
            </a:r>
          </a:p>
          <a:p>
            <a:pPr algn="ctr"/>
            <a:endParaRPr lang="en-US" sz="842" b="1" dirty="0">
              <a:solidFill>
                <a:schemeClr val="tx1"/>
              </a:solidFill>
              <a:latin typeface="Cambria" panose="02040503050406030204" pitchFamily="18" charset="0"/>
            </a:endParaRPr>
          </a:p>
        </p:txBody>
      </p:sp>
      <p:sp>
        <p:nvSpPr>
          <p:cNvPr id="9" name="Rounded Rectangle 29">
            <a:extLst>
              <a:ext uri="{FF2B5EF4-FFF2-40B4-BE49-F238E27FC236}">
                <a16:creationId xmlns:a16="http://schemas.microsoft.com/office/drawing/2014/main" id="{8721C794-CF05-4053-9394-024AB58F0C4F}"/>
              </a:ext>
            </a:extLst>
          </p:cNvPr>
          <p:cNvSpPr/>
          <p:nvPr/>
        </p:nvSpPr>
        <p:spPr>
          <a:xfrm>
            <a:off x="1281437" y="3321511"/>
            <a:ext cx="3841693" cy="3509921"/>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9" b="1" dirty="0">
                <a:solidFill>
                  <a:schemeClr val="tx1"/>
                </a:solidFill>
                <a:latin typeface="Cambria" panose="02040503050406030204" pitchFamily="18" charset="0"/>
              </a:rPr>
              <a:t>Methods</a:t>
            </a:r>
            <a:endParaRPr lang="en-US" sz="562" dirty="0">
              <a:solidFill>
                <a:schemeClr val="tx1"/>
              </a:solidFill>
            </a:endParaRPr>
          </a:p>
          <a:p>
            <a:pPr fontAlgn="base"/>
            <a:r>
              <a:rPr lang="en-US" sz="562" dirty="0">
                <a:solidFill>
                  <a:schemeClr val="tx1"/>
                </a:solidFill>
              </a:rPr>
              <a:t>Inputs:</a:t>
            </a:r>
          </a:p>
          <a:p>
            <a:pPr marL="40122" indent="-40122" fontAlgn="base">
              <a:buFont typeface="Arial" panose="020B0604020202020204" pitchFamily="34" charset="0"/>
              <a:buChar char="•"/>
            </a:pPr>
            <a:r>
              <a:rPr lang="en-US" sz="562" u="sng" dirty="0">
                <a:solidFill>
                  <a:schemeClr val="tx1"/>
                </a:solidFill>
              </a:rPr>
              <a:t>Gene of Interest (GOI) List</a:t>
            </a:r>
            <a:r>
              <a:rPr lang="en-US" sz="562" dirty="0">
                <a:solidFill>
                  <a:schemeClr val="tx1"/>
                </a:solidFill>
              </a:rPr>
              <a:t>: SUN-like genes with fruit shape significance in other organisms and TRM genes including those that were found not to interact with OVATE but either have conserved domain for their interaction or </a:t>
            </a:r>
            <a:r>
              <a:rPr lang="en-US" sz="562" dirty="0" err="1">
                <a:solidFill>
                  <a:schemeClr val="tx1"/>
                </a:solidFill>
              </a:rPr>
              <a:t>coexpress</a:t>
            </a:r>
            <a:r>
              <a:rPr lang="en-US" sz="562" dirty="0">
                <a:solidFill>
                  <a:schemeClr val="tx1"/>
                </a:solidFill>
              </a:rPr>
              <a:t> with it.     </a:t>
            </a:r>
          </a:p>
          <a:p>
            <a:pPr marL="40122" indent="-40122" fontAlgn="base">
              <a:buFont typeface="Arial" panose="020B0604020202020204" pitchFamily="34" charset="0"/>
              <a:buChar char="•"/>
            </a:pPr>
            <a:r>
              <a:rPr lang="en-US" sz="562" u="sng" dirty="0">
                <a:solidFill>
                  <a:schemeClr val="tx1"/>
                </a:solidFill>
              </a:rPr>
              <a:t>Expression data</a:t>
            </a:r>
            <a:r>
              <a:rPr lang="en-US" sz="562" dirty="0">
                <a:solidFill>
                  <a:schemeClr val="tx1"/>
                </a:solidFill>
              </a:rPr>
              <a:t>: RNA-seq data of 4-16 days past initiation flower buds in wild (</a:t>
            </a:r>
            <a:r>
              <a:rPr lang="en-US" sz="562" i="1" dirty="0">
                <a:solidFill>
                  <a:schemeClr val="tx1"/>
                </a:solidFill>
              </a:rPr>
              <a:t>S. </a:t>
            </a:r>
            <a:r>
              <a:rPr lang="en-US" sz="562" i="1" dirty="0" err="1">
                <a:solidFill>
                  <a:schemeClr val="tx1"/>
                </a:solidFill>
              </a:rPr>
              <a:t>pimpinellifolium</a:t>
            </a:r>
            <a:r>
              <a:rPr lang="en-US" sz="562" dirty="0">
                <a:solidFill>
                  <a:schemeClr val="tx1"/>
                </a:solidFill>
              </a:rPr>
              <a:t>) LA1589 accession</a:t>
            </a:r>
          </a:p>
          <a:p>
            <a:pPr marL="40122" indent="-40122" fontAlgn="base">
              <a:buFont typeface="Arial" panose="020B0604020202020204" pitchFamily="34" charset="0"/>
              <a:buChar char="•"/>
            </a:pPr>
            <a:r>
              <a:rPr lang="en-US" sz="562" u="sng" dirty="0">
                <a:solidFill>
                  <a:schemeClr val="tx1"/>
                </a:solidFill>
              </a:rPr>
              <a:t>Structural Variant (SV) Lists</a:t>
            </a:r>
            <a:r>
              <a:rPr lang="en-US" sz="562" dirty="0">
                <a:solidFill>
                  <a:schemeClr val="tx1"/>
                </a:solidFill>
              </a:rPr>
              <a:t>: Two independently generated structural variant lists for mostly semi-domesticated/domesticated (</a:t>
            </a:r>
            <a:r>
              <a:rPr lang="en-US" sz="562" i="1" dirty="0">
                <a:solidFill>
                  <a:schemeClr val="tx1"/>
                </a:solidFill>
              </a:rPr>
              <a:t>S. </a:t>
            </a:r>
            <a:r>
              <a:rPr lang="en-US" sz="562" i="1" dirty="0" err="1">
                <a:solidFill>
                  <a:schemeClr val="tx1"/>
                </a:solidFill>
              </a:rPr>
              <a:t>cerasiforme</a:t>
            </a:r>
            <a:r>
              <a:rPr lang="en-US" sz="562" i="1" dirty="0">
                <a:solidFill>
                  <a:schemeClr val="tx1"/>
                </a:solidFill>
              </a:rPr>
              <a:t>/ S. </a:t>
            </a:r>
            <a:r>
              <a:rPr lang="en-US" sz="562" i="1" dirty="0" err="1">
                <a:solidFill>
                  <a:schemeClr val="tx1"/>
                </a:solidFill>
              </a:rPr>
              <a:t>lycopersicum</a:t>
            </a:r>
            <a:r>
              <a:rPr lang="en-US" sz="562" dirty="0">
                <a:solidFill>
                  <a:schemeClr val="tx1"/>
                </a:solidFill>
              </a:rPr>
              <a:t>) tomato accessions by the labs of Sofia Visa and Zachary Lippman, respectively.  </a:t>
            </a:r>
          </a:p>
          <a:p>
            <a:pPr marL="40122" indent="-40122" fontAlgn="base">
              <a:buFont typeface="Arial" panose="020B0604020202020204" pitchFamily="34" charset="0"/>
              <a:buChar char="•"/>
            </a:pPr>
            <a:r>
              <a:rPr lang="en-US" sz="562" u="sng" dirty="0">
                <a:solidFill>
                  <a:schemeClr val="tx1"/>
                </a:solidFill>
              </a:rPr>
              <a:t>Annotated Genome</a:t>
            </a:r>
            <a:r>
              <a:rPr lang="en-US" sz="562" dirty="0">
                <a:solidFill>
                  <a:schemeClr val="tx1"/>
                </a:solidFill>
              </a:rPr>
              <a:t>:  ITAG 2.5 annotated genome for cultivated tomato </a:t>
            </a:r>
          </a:p>
          <a:p>
            <a:pPr fontAlgn="base"/>
            <a:endParaRPr lang="en-US" sz="562" dirty="0">
              <a:solidFill>
                <a:schemeClr val="tx1"/>
              </a:solidFill>
            </a:endParaRPr>
          </a:p>
          <a:p>
            <a:pPr fontAlgn="base"/>
            <a:endParaRPr lang="en-US" sz="562" dirty="0">
              <a:solidFill>
                <a:schemeClr val="tx1"/>
              </a:solidFill>
            </a:endParaRPr>
          </a:p>
          <a:p>
            <a:pPr fontAlgn="base"/>
            <a:endParaRPr lang="en-US" sz="562" dirty="0">
              <a:solidFill>
                <a:schemeClr val="tx1"/>
              </a:solidFill>
            </a:endParaRPr>
          </a:p>
          <a:p>
            <a:pPr fontAlgn="base"/>
            <a:endParaRPr lang="en-US" sz="562" dirty="0">
              <a:solidFill>
                <a:schemeClr val="tx1"/>
              </a:solidFill>
            </a:endParaRPr>
          </a:p>
          <a:p>
            <a:pPr fontAlgn="base"/>
            <a:r>
              <a:rPr lang="en-US" sz="562" dirty="0">
                <a:solidFill>
                  <a:schemeClr val="tx1"/>
                </a:solidFill>
              </a:rPr>
              <a:t>Final Parameters Ran </a:t>
            </a:r>
          </a:p>
          <a:p>
            <a:pPr marL="40122" indent="-40122" fontAlgn="base">
              <a:buFont typeface="Arial" panose="020B0604020202020204" pitchFamily="34" charset="0"/>
              <a:buChar char="•"/>
            </a:pPr>
            <a:r>
              <a:rPr lang="en-US" sz="562" dirty="0">
                <a:solidFill>
                  <a:schemeClr val="tx1"/>
                </a:solidFill>
              </a:rPr>
              <a:t>Genes with 0.95 correlation threshold with GOIs   </a:t>
            </a:r>
          </a:p>
          <a:p>
            <a:pPr marL="40122" indent="-40122" fontAlgn="base">
              <a:buFont typeface="Arial" panose="020B0604020202020204" pitchFamily="34" charset="0"/>
              <a:buChar char="•"/>
            </a:pPr>
            <a:r>
              <a:rPr lang="en-US" sz="562" dirty="0">
                <a:solidFill>
                  <a:schemeClr val="tx1"/>
                </a:solidFill>
              </a:rPr>
              <a:t>Only SV deletions that are below 5 Mb</a:t>
            </a:r>
          </a:p>
          <a:p>
            <a:pPr marL="40122" indent="-40122" fontAlgn="base">
              <a:buFont typeface="Arial" panose="020B0604020202020204" pitchFamily="34" charset="0"/>
              <a:buChar char="•"/>
            </a:pPr>
            <a:r>
              <a:rPr lang="en-US" sz="562" dirty="0">
                <a:solidFill>
                  <a:schemeClr val="tx1"/>
                </a:solidFill>
              </a:rPr>
              <a:t>RE is set as 5’UTR and 5 kb upstream </a:t>
            </a:r>
          </a:p>
          <a:p>
            <a:pPr marL="40122" indent="-40122" fontAlgn="base">
              <a:buFont typeface="Arial" panose="020B0604020202020204" pitchFamily="34" charset="0"/>
              <a:buChar char="•"/>
            </a:pPr>
            <a:r>
              <a:rPr lang="en-US" sz="562" dirty="0">
                <a:solidFill>
                  <a:schemeClr val="tx1"/>
                </a:solidFill>
              </a:rPr>
              <a:t>Genes defined as relevantly expressed (in a manner likely affecting fruit shape for this case) using conditions that incorporate OVATE and SUN expression patterns and ratios as ideal values  for fruit shape regulation associated genes</a:t>
            </a:r>
          </a:p>
          <a:p>
            <a:pPr marL="40122" indent="-40122" fontAlgn="base">
              <a:buFont typeface="Arial" panose="020B0604020202020204" pitchFamily="34" charset="0"/>
              <a:buChar char="•"/>
            </a:pPr>
            <a:endParaRPr lang="en-US" sz="562" dirty="0">
              <a:solidFill>
                <a:schemeClr val="tx1"/>
              </a:solidFill>
            </a:endParaRPr>
          </a:p>
          <a:p>
            <a:pPr marL="40122" indent="-40122" fontAlgn="base">
              <a:buFont typeface="Arial" panose="020B0604020202020204" pitchFamily="34" charset="0"/>
              <a:buChar char="•"/>
            </a:pPr>
            <a:endParaRPr lang="en-US" sz="562" dirty="0">
              <a:solidFill>
                <a:schemeClr val="tx1"/>
              </a:solidFill>
            </a:endParaRPr>
          </a:p>
          <a:p>
            <a:pPr algn="ctr"/>
            <a:endParaRPr lang="en-US" sz="842" b="1" dirty="0">
              <a:solidFill>
                <a:schemeClr val="tx1"/>
              </a:solidFill>
              <a:latin typeface="Cambria" panose="02040503050406030204" pitchFamily="18" charset="0"/>
            </a:endParaRPr>
          </a:p>
        </p:txBody>
      </p:sp>
      <p:pic>
        <p:nvPicPr>
          <p:cNvPr id="15" name="Picture 14">
            <a:extLst>
              <a:ext uri="{FF2B5EF4-FFF2-40B4-BE49-F238E27FC236}">
                <a16:creationId xmlns:a16="http://schemas.microsoft.com/office/drawing/2014/main" id="{A21A66FF-0F8B-42E0-8880-765B6D0A3ADC}"/>
              </a:ext>
            </a:extLst>
          </p:cNvPr>
          <p:cNvPicPr>
            <a:picLocks noChangeAspect="1"/>
          </p:cNvPicPr>
          <p:nvPr/>
        </p:nvPicPr>
        <p:blipFill rotWithShape="1">
          <a:blip r:embed="rId3">
            <a:extLst>
              <a:ext uri="{28A0092B-C50C-407E-A947-70E740481C1C}">
                <a14:useLocalDpi xmlns:a14="http://schemas.microsoft.com/office/drawing/2010/main" val="0"/>
              </a:ext>
            </a:extLst>
          </a:blip>
          <a:srcRect t="12819"/>
          <a:stretch/>
        </p:blipFill>
        <p:spPr>
          <a:xfrm>
            <a:off x="1561614" y="5113832"/>
            <a:ext cx="2871662" cy="1398858"/>
          </a:xfrm>
          <a:prstGeom prst="rect">
            <a:avLst/>
          </a:prstGeom>
        </p:spPr>
      </p:pic>
      <p:sp>
        <p:nvSpPr>
          <p:cNvPr id="16" name="TextBox 15">
            <a:extLst>
              <a:ext uri="{FF2B5EF4-FFF2-40B4-BE49-F238E27FC236}">
                <a16:creationId xmlns:a16="http://schemas.microsoft.com/office/drawing/2014/main" id="{C07265E0-1156-45A5-82D0-A470C81B9A24}"/>
              </a:ext>
            </a:extLst>
          </p:cNvPr>
          <p:cNvSpPr txBox="1"/>
          <p:nvPr/>
        </p:nvSpPr>
        <p:spPr>
          <a:xfrm>
            <a:off x="1553477" y="6366656"/>
            <a:ext cx="3092753" cy="532838"/>
          </a:xfrm>
          <a:prstGeom prst="rect">
            <a:avLst/>
          </a:prstGeom>
          <a:noFill/>
        </p:spPr>
        <p:txBody>
          <a:bodyPr wrap="square" rtlCol="0">
            <a:spAutoFit/>
          </a:bodyPr>
          <a:lstStyle/>
          <a:p>
            <a:r>
              <a:rPr lang="en-US" sz="422" dirty="0"/>
              <a:t>Figure 3. The simplified overall process outlined of the pipeline developed to perform this analysis.  In R1, correlated genes from GOI list are found using  RNA-seq expression data; additionally, the SV list is </a:t>
            </a:r>
            <a:r>
              <a:rPr lang="en-US" sz="422" dirty="0" err="1"/>
              <a:t>subsetted</a:t>
            </a:r>
            <a:r>
              <a:rPr lang="en-US" sz="422" dirty="0"/>
              <a:t> for size and type.  In </a:t>
            </a:r>
            <a:r>
              <a:rPr lang="en-US" sz="422" dirty="0" err="1"/>
              <a:t>bedtools</a:t>
            </a:r>
            <a:r>
              <a:rPr lang="en-US" sz="422" dirty="0"/>
              <a:t>, SV and correlated gene overlaps are established. In R2, the genes are separated based on if SV overlaps in RE (Regulatory Element) or CDS (Protein Coding Sequence).  For those with overlaps in CDS, the full set of CDS for each gene is paired together and the likely mutation induced by each SV is determined. Using the Sol Genomics Expression Viewer online database,  publicly available expression data is used to determine if these remaining genes are expressed in preferential fashion via adjustable algorithm. </a:t>
            </a:r>
          </a:p>
          <a:p>
            <a:endParaRPr lang="en-US" sz="330" dirty="0"/>
          </a:p>
        </p:txBody>
      </p:sp>
      <p:pic>
        <p:nvPicPr>
          <p:cNvPr id="21" name="Picture 20">
            <a:extLst>
              <a:ext uri="{FF2B5EF4-FFF2-40B4-BE49-F238E27FC236}">
                <a16:creationId xmlns:a16="http://schemas.microsoft.com/office/drawing/2014/main" id="{E01E2D2C-FB12-4083-8717-4258768EEFE8}"/>
              </a:ext>
            </a:extLst>
          </p:cNvPr>
          <p:cNvPicPr>
            <a:picLocks noChangeAspect="1"/>
          </p:cNvPicPr>
          <p:nvPr/>
        </p:nvPicPr>
        <p:blipFill rotWithShape="1">
          <a:blip r:embed="rId4"/>
          <a:srcRect l="3709" t="12419" r="51293" b="13989"/>
          <a:stretch/>
        </p:blipFill>
        <p:spPr>
          <a:xfrm>
            <a:off x="7066560" y="3642872"/>
            <a:ext cx="1638978" cy="1556688"/>
          </a:xfrm>
          <a:prstGeom prst="rect">
            <a:avLst/>
          </a:prstGeom>
        </p:spPr>
      </p:pic>
      <p:pic>
        <p:nvPicPr>
          <p:cNvPr id="22" name="Picture 21">
            <a:extLst>
              <a:ext uri="{FF2B5EF4-FFF2-40B4-BE49-F238E27FC236}">
                <a16:creationId xmlns:a16="http://schemas.microsoft.com/office/drawing/2014/main" id="{31704FDD-F3CF-4665-A273-C0787432AD89}"/>
              </a:ext>
            </a:extLst>
          </p:cNvPr>
          <p:cNvPicPr>
            <a:picLocks noChangeAspect="1"/>
          </p:cNvPicPr>
          <p:nvPr/>
        </p:nvPicPr>
        <p:blipFill rotWithShape="1">
          <a:blip r:embed="rId5"/>
          <a:srcRect l="3647" t="10941" r="52903" b="15651"/>
          <a:stretch/>
        </p:blipFill>
        <p:spPr>
          <a:xfrm>
            <a:off x="5401819" y="3592130"/>
            <a:ext cx="1664741" cy="1556688"/>
          </a:xfrm>
          <a:prstGeom prst="rect">
            <a:avLst/>
          </a:prstGeom>
        </p:spPr>
      </p:pic>
      <p:pic>
        <p:nvPicPr>
          <p:cNvPr id="24" name="Picture 23">
            <a:extLst>
              <a:ext uri="{FF2B5EF4-FFF2-40B4-BE49-F238E27FC236}">
                <a16:creationId xmlns:a16="http://schemas.microsoft.com/office/drawing/2014/main" id="{AC7C1A85-86BC-4CC7-985D-F9ACF1D4EE0B}"/>
              </a:ext>
            </a:extLst>
          </p:cNvPr>
          <p:cNvPicPr>
            <a:picLocks noChangeAspect="1"/>
          </p:cNvPicPr>
          <p:nvPr/>
        </p:nvPicPr>
        <p:blipFill rotWithShape="1">
          <a:blip r:embed="rId6">
            <a:extLst>
              <a:ext uri="{28A0092B-C50C-407E-A947-70E740481C1C}">
                <a14:useLocalDpi xmlns:a14="http://schemas.microsoft.com/office/drawing/2010/main" val="0"/>
              </a:ext>
            </a:extLst>
          </a:blip>
          <a:srcRect l="10069" t="17763" r="16419" b="34139"/>
          <a:stretch/>
        </p:blipFill>
        <p:spPr>
          <a:xfrm>
            <a:off x="5663025" y="5543314"/>
            <a:ext cx="1970219" cy="896751"/>
          </a:xfrm>
          <a:prstGeom prst="rect">
            <a:avLst/>
          </a:prstGeom>
        </p:spPr>
      </p:pic>
      <p:sp>
        <p:nvSpPr>
          <p:cNvPr id="25" name="TextBox 24">
            <a:extLst>
              <a:ext uri="{FF2B5EF4-FFF2-40B4-BE49-F238E27FC236}">
                <a16:creationId xmlns:a16="http://schemas.microsoft.com/office/drawing/2014/main" id="{F33DE184-A736-48E2-A18A-36068BB0BBE1}"/>
              </a:ext>
            </a:extLst>
          </p:cNvPr>
          <p:cNvSpPr txBox="1"/>
          <p:nvPr/>
        </p:nvSpPr>
        <p:spPr>
          <a:xfrm>
            <a:off x="5643952" y="5445028"/>
            <a:ext cx="2893826" cy="157287"/>
          </a:xfrm>
          <a:prstGeom prst="rect">
            <a:avLst/>
          </a:prstGeom>
          <a:noFill/>
        </p:spPr>
        <p:txBody>
          <a:bodyPr wrap="square" rtlCol="0">
            <a:spAutoFit/>
          </a:bodyPr>
          <a:lstStyle/>
          <a:p>
            <a:r>
              <a:rPr lang="en-US" sz="422" dirty="0"/>
              <a:t>Table 1. A sample of genes taken from pipeline’s output.    </a:t>
            </a:r>
          </a:p>
        </p:txBody>
      </p:sp>
      <p:sp>
        <p:nvSpPr>
          <p:cNvPr id="26" name="TextBox 25">
            <a:extLst>
              <a:ext uri="{FF2B5EF4-FFF2-40B4-BE49-F238E27FC236}">
                <a16:creationId xmlns:a16="http://schemas.microsoft.com/office/drawing/2014/main" id="{9FB6E0AB-806D-453F-9322-7A8B150DCCDA}"/>
              </a:ext>
            </a:extLst>
          </p:cNvPr>
          <p:cNvSpPr txBox="1"/>
          <p:nvPr/>
        </p:nvSpPr>
        <p:spPr>
          <a:xfrm>
            <a:off x="5663025" y="5171122"/>
            <a:ext cx="2893826" cy="287195"/>
          </a:xfrm>
          <a:prstGeom prst="rect">
            <a:avLst/>
          </a:prstGeom>
          <a:noFill/>
        </p:spPr>
        <p:txBody>
          <a:bodyPr wrap="square" rtlCol="0">
            <a:spAutoFit/>
          </a:bodyPr>
          <a:lstStyle/>
          <a:p>
            <a:r>
              <a:rPr lang="en-US" sz="422" dirty="0"/>
              <a:t>Figure 4. The number of genes (A) and structural variants (B) through each step of pipeline ran under SV lists generated by the  Sofia Visa (green) and Zach Lippman (grey) labs, respectively. Each box shows the number of genes/SVs that meets the given condition and all preceding conditions. </a:t>
            </a:r>
          </a:p>
        </p:txBody>
      </p:sp>
      <p:sp>
        <p:nvSpPr>
          <p:cNvPr id="29" name="Rounded Rectangle 29">
            <a:extLst>
              <a:ext uri="{FF2B5EF4-FFF2-40B4-BE49-F238E27FC236}">
                <a16:creationId xmlns:a16="http://schemas.microsoft.com/office/drawing/2014/main" id="{FF2209E9-F76D-406F-83CE-DC7E23A83C3B}"/>
              </a:ext>
            </a:extLst>
          </p:cNvPr>
          <p:cNvSpPr/>
          <p:nvPr/>
        </p:nvSpPr>
        <p:spPr>
          <a:xfrm>
            <a:off x="8832662" y="2825071"/>
            <a:ext cx="1390211" cy="2346051"/>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9" b="1" dirty="0">
                <a:solidFill>
                  <a:schemeClr val="tx1"/>
                </a:solidFill>
                <a:latin typeface="Cambria" panose="02040503050406030204" pitchFamily="18" charset="0"/>
              </a:rPr>
              <a:t>References</a:t>
            </a:r>
            <a:endParaRPr lang="en-US" sz="842" b="1" dirty="0">
              <a:solidFill>
                <a:schemeClr val="tx1"/>
              </a:solidFill>
              <a:latin typeface="Cambria" panose="02040503050406030204" pitchFamily="18" charset="0"/>
            </a:endParaRPr>
          </a:p>
          <a:p>
            <a:r>
              <a:rPr lang="en-US" sz="469" baseline="30000" dirty="0"/>
              <a:t>1</a:t>
            </a:r>
            <a:r>
              <a:rPr lang="en-US" sz="469" dirty="0"/>
              <a:t>Rodríguez, G. R., </a:t>
            </a:r>
            <a:r>
              <a:rPr lang="en-US" sz="469" dirty="0" err="1"/>
              <a:t>Muños</a:t>
            </a:r>
            <a:r>
              <a:rPr lang="en-US" sz="469" dirty="0"/>
              <a:t>, S., Anderson, C., Sim, S. C., Michel, A., </a:t>
            </a:r>
            <a:r>
              <a:rPr lang="en-US" sz="469" dirty="0" err="1"/>
              <a:t>Causse</a:t>
            </a:r>
            <a:r>
              <a:rPr lang="en-US" sz="469" dirty="0"/>
              <a:t>, M., ... &amp; van der </a:t>
            </a:r>
            <a:r>
              <a:rPr lang="en-US" sz="469" dirty="0" err="1"/>
              <a:t>Knaap</a:t>
            </a:r>
            <a:r>
              <a:rPr lang="en-US" sz="469" dirty="0"/>
              <a:t>, E. (2011). Distribution of SUN, OVATE, LC and FAS in the tomato germplasm and the relationship to fruit shape diversity. </a:t>
            </a:r>
            <a:r>
              <a:rPr lang="en-US" sz="469" i="1" dirty="0"/>
              <a:t>Plant physiology</a:t>
            </a:r>
            <a:r>
              <a:rPr lang="en-US" sz="469" dirty="0"/>
              <a:t>, pp-110.</a:t>
            </a:r>
          </a:p>
          <a:p>
            <a:endParaRPr lang="en-US" sz="469" baseline="30000" dirty="0"/>
          </a:p>
          <a:p>
            <a:r>
              <a:rPr lang="en-US" sz="469" baseline="30000" dirty="0"/>
              <a:t>2 </a:t>
            </a:r>
            <a:r>
              <a:rPr lang="en-US" sz="469" dirty="0"/>
              <a:t>van der </a:t>
            </a:r>
            <a:r>
              <a:rPr lang="en-US" sz="469" dirty="0" err="1"/>
              <a:t>Knaap</a:t>
            </a:r>
            <a:r>
              <a:rPr lang="en-US" sz="469" dirty="0"/>
              <a:t>, E., Chakrabarti, M., Chu, Y. H., Clevenger, J. P., Illa-</a:t>
            </a:r>
            <a:r>
              <a:rPr lang="en-US" sz="469" dirty="0" err="1"/>
              <a:t>Berenguer</a:t>
            </a:r>
            <a:r>
              <a:rPr lang="en-US" sz="469" dirty="0"/>
              <a:t>, E., Huang, Z., ... &amp; Wu, S. (2014). What lies beyond the eye: the molecular mechanisms regulating tomato fruit weight and shape. Frontiers in plant science, 5, 227.</a:t>
            </a:r>
          </a:p>
          <a:p>
            <a:br>
              <a:rPr lang="en-US" sz="469" dirty="0"/>
            </a:br>
            <a:r>
              <a:rPr lang="en-US" sz="469" baseline="30000" dirty="0"/>
              <a:t>3 </a:t>
            </a:r>
            <a:r>
              <a:rPr lang="en-US" sz="469" dirty="0"/>
              <a:t>Wu, S., Zhang, B., </a:t>
            </a:r>
            <a:r>
              <a:rPr lang="en-US" sz="469" dirty="0" err="1"/>
              <a:t>Keyhaninejad</a:t>
            </a:r>
            <a:r>
              <a:rPr lang="en-US" sz="469" dirty="0"/>
              <a:t>, N., Rodriguez, G. R., Kim, H. J., Chakrabarti, M., … &amp; van der </a:t>
            </a:r>
            <a:r>
              <a:rPr lang="en-US" sz="469" dirty="0" err="1"/>
              <a:t>Knaap</a:t>
            </a:r>
            <a:r>
              <a:rPr lang="en-US" sz="469" dirty="0"/>
              <a:t>, E. (2018). A novel mechanism underlies morphological diversification in plants. Manuscript submitted for publication.  </a:t>
            </a:r>
          </a:p>
          <a:p>
            <a:br>
              <a:rPr lang="en-US" sz="469" dirty="0"/>
            </a:br>
            <a:r>
              <a:rPr lang="en-US" sz="469" baseline="30000" dirty="0"/>
              <a:t>4 </a:t>
            </a:r>
            <a:r>
              <a:rPr lang="en-US" sz="469" dirty="0"/>
              <a:t>Xiao, H., </a:t>
            </a:r>
            <a:r>
              <a:rPr lang="en-US" sz="469" dirty="0" err="1"/>
              <a:t>Radovich</a:t>
            </a:r>
            <a:r>
              <a:rPr lang="en-US" sz="469" dirty="0"/>
              <a:t>, C., Welty, N., Hsu, J., Li, D., </a:t>
            </a:r>
            <a:r>
              <a:rPr lang="en-US" sz="469" dirty="0" err="1"/>
              <a:t>Meulia</a:t>
            </a:r>
            <a:r>
              <a:rPr lang="en-US" sz="469" dirty="0"/>
              <a:t>, T., &amp; van der </a:t>
            </a:r>
            <a:r>
              <a:rPr lang="en-US" sz="469" dirty="0" err="1"/>
              <a:t>Knaap</a:t>
            </a:r>
            <a:r>
              <a:rPr lang="en-US" sz="469" dirty="0"/>
              <a:t>, E. (2009). Integration of tomato reproductive developmental landmarks and expression profiles, and the effect of SUN on fruit shape. BMC Plant Biology, 9(1), 49.</a:t>
            </a:r>
          </a:p>
          <a:p>
            <a:endParaRPr lang="en-US" sz="469" dirty="0"/>
          </a:p>
          <a:p>
            <a:r>
              <a:rPr lang="en-US" sz="469" baseline="30000" dirty="0"/>
              <a:t>5</a:t>
            </a:r>
            <a:r>
              <a:rPr lang="en-US" sz="469" dirty="0"/>
              <a:t>Xu, C., Liberatore, K. L., </a:t>
            </a:r>
            <a:r>
              <a:rPr lang="en-US" sz="469" dirty="0" err="1"/>
              <a:t>MacAlister</a:t>
            </a:r>
            <a:r>
              <a:rPr lang="en-US" sz="469" dirty="0"/>
              <a:t>, C. A., Huang, Z., Chu, Y. H., Jiang, K., ... &amp; Van Eck, J. (2015). A cascade of </a:t>
            </a:r>
            <a:r>
              <a:rPr lang="en-US" sz="469" dirty="0" err="1"/>
              <a:t>arabinosyltransferases</a:t>
            </a:r>
            <a:r>
              <a:rPr lang="en-US" sz="469" dirty="0"/>
              <a:t> controls shoot meristem size in tomato. </a:t>
            </a:r>
            <a:r>
              <a:rPr lang="en-US" sz="469" i="1" dirty="0"/>
              <a:t>Nature Genetics</a:t>
            </a:r>
            <a:r>
              <a:rPr lang="en-US" sz="469" dirty="0"/>
              <a:t>, </a:t>
            </a:r>
            <a:r>
              <a:rPr lang="en-US" sz="469" i="1" dirty="0"/>
              <a:t>47</a:t>
            </a:r>
            <a:r>
              <a:rPr lang="en-US" sz="469" dirty="0"/>
              <a:t>(7), 784.</a:t>
            </a:r>
          </a:p>
          <a:p>
            <a:br>
              <a:rPr lang="en-US" sz="725" dirty="0"/>
            </a:br>
            <a:endParaRPr lang="en-US" sz="839" b="1" dirty="0">
              <a:solidFill>
                <a:schemeClr val="tx1"/>
              </a:solidFill>
              <a:latin typeface="Cambria" panose="02040503050406030204" pitchFamily="18" charset="0"/>
            </a:endParaRPr>
          </a:p>
        </p:txBody>
      </p:sp>
      <p:sp>
        <p:nvSpPr>
          <p:cNvPr id="30" name="Rounded Rectangle 29">
            <a:extLst>
              <a:ext uri="{FF2B5EF4-FFF2-40B4-BE49-F238E27FC236}">
                <a16:creationId xmlns:a16="http://schemas.microsoft.com/office/drawing/2014/main" id="{783F740A-C04A-4BC4-93E0-F30CA95248D1}"/>
              </a:ext>
            </a:extLst>
          </p:cNvPr>
          <p:cNvSpPr/>
          <p:nvPr/>
        </p:nvSpPr>
        <p:spPr>
          <a:xfrm>
            <a:off x="8847216" y="5387527"/>
            <a:ext cx="1390211" cy="851468"/>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748" b="1" dirty="0">
                <a:solidFill>
                  <a:schemeClr val="tx1"/>
                </a:solidFill>
                <a:latin typeface="Cambria" panose="02040503050406030204" pitchFamily="18" charset="0"/>
              </a:rPr>
              <a:t>Acknowledgments</a:t>
            </a:r>
          </a:p>
          <a:p>
            <a:pPr marL="40122" indent="-40122" fontAlgn="base">
              <a:buFont typeface="Arial" panose="020B0604020202020204" pitchFamily="34" charset="0"/>
              <a:buChar char="•"/>
            </a:pPr>
            <a:r>
              <a:rPr lang="en-US" sz="563" dirty="0"/>
              <a:t>Thanks to Nathan </a:t>
            </a:r>
            <a:r>
              <a:rPr lang="en-US" sz="563" dirty="0" err="1"/>
              <a:t>Taitano</a:t>
            </a:r>
            <a:r>
              <a:rPr lang="en-US" sz="563" dirty="0"/>
              <a:t> and Esther van der </a:t>
            </a:r>
            <a:r>
              <a:rPr lang="en-US" sz="563" dirty="0" err="1"/>
              <a:t>Knaap</a:t>
            </a:r>
            <a:r>
              <a:rPr lang="en-US" sz="563" dirty="0"/>
              <a:t> for mentorship, outlining the framework of this project, and conferring insight; Sofia Visa, Zachary Lemmon, Zachary Lippman, for developing SV lists; </a:t>
            </a:r>
            <a:r>
              <a:rPr lang="en-US" sz="563" dirty="0" err="1"/>
              <a:t>Yanping</a:t>
            </a:r>
            <a:r>
              <a:rPr lang="en-US" sz="563" dirty="0"/>
              <a:t> Wang for collecting young floral bud RNA-seq expression data. </a:t>
            </a:r>
            <a:endParaRPr lang="en-US" sz="656" b="1" dirty="0">
              <a:solidFill>
                <a:schemeClr val="tx1"/>
              </a:solidFill>
              <a:latin typeface="Cambria" panose="02040503050406030204" pitchFamily="18" charset="0"/>
            </a:endParaRPr>
          </a:p>
        </p:txBody>
      </p:sp>
      <p:sp>
        <p:nvSpPr>
          <p:cNvPr id="32" name="TextBox 31">
            <a:extLst>
              <a:ext uri="{FF2B5EF4-FFF2-40B4-BE49-F238E27FC236}">
                <a16:creationId xmlns:a16="http://schemas.microsoft.com/office/drawing/2014/main" id="{6B413B95-E20B-45CA-B694-6521572CEA44}"/>
              </a:ext>
            </a:extLst>
          </p:cNvPr>
          <p:cNvSpPr txBox="1"/>
          <p:nvPr/>
        </p:nvSpPr>
        <p:spPr>
          <a:xfrm>
            <a:off x="7796498" y="5433684"/>
            <a:ext cx="810315" cy="1391728"/>
          </a:xfrm>
          <a:prstGeom prst="rect">
            <a:avLst/>
          </a:prstGeom>
          <a:noFill/>
        </p:spPr>
        <p:txBody>
          <a:bodyPr wrap="square" rtlCol="0">
            <a:spAutoFit/>
          </a:bodyPr>
          <a:lstStyle/>
          <a:p>
            <a:pPr marL="66866" indent="-66866">
              <a:buFont typeface="Arial" panose="020B0604020202020204" pitchFamily="34" charset="0"/>
              <a:buChar char="•"/>
            </a:pPr>
            <a:r>
              <a:rPr lang="en-US" sz="563" dirty="0"/>
              <a:t>Prioritize genes from output that directly relate to cell division/growth and those that have been thoroughly studied (manually curated genes).  </a:t>
            </a:r>
          </a:p>
          <a:p>
            <a:pPr marL="66866" indent="-66866">
              <a:buFont typeface="Arial" panose="020B0604020202020204" pitchFamily="34" charset="0"/>
              <a:buChar char="•"/>
            </a:pPr>
            <a:r>
              <a:rPr lang="en-US" sz="563" dirty="0"/>
              <a:t>Genes that encode for broad or unknown function proteins are largely neglected   </a:t>
            </a:r>
          </a:p>
        </p:txBody>
      </p:sp>
      <p:pic>
        <p:nvPicPr>
          <p:cNvPr id="34" name="Picture 33">
            <a:extLst>
              <a:ext uri="{FF2B5EF4-FFF2-40B4-BE49-F238E27FC236}">
                <a16:creationId xmlns:a16="http://schemas.microsoft.com/office/drawing/2014/main" id="{8E141C7C-E416-4258-98B6-D024CE346901}"/>
              </a:ext>
            </a:extLst>
          </p:cNvPr>
          <p:cNvPicPr>
            <a:picLocks noChangeAspect="1"/>
          </p:cNvPicPr>
          <p:nvPr/>
        </p:nvPicPr>
        <p:blipFill rotWithShape="1">
          <a:blip r:embed="rId7">
            <a:extLst>
              <a:ext uri="{28A0092B-C50C-407E-A947-70E740481C1C}">
                <a14:useLocalDpi xmlns:a14="http://schemas.microsoft.com/office/drawing/2010/main" val="0"/>
              </a:ext>
            </a:extLst>
          </a:blip>
          <a:srcRect l="27232" t="32236" r="29748" b="48943"/>
          <a:stretch/>
        </p:blipFill>
        <p:spPr>
          <a:xfrm>
            <a:off x="3301505" y="4226497"/>
            <a:ext cx="1764070" cy="536869"/>
          </a:xfrm>
          <a:prstGeom prst="rect">
            <a:avLst/>
          </a:prstGeom>
        </p:spPr>
      </p:pic>
      <p:sp>
        <p:nvSpPr>
          <p:cNvPr id="35" name="TextBox 34">
            <a:extLst>
              <a:ext uri="{FF2B5EF4-FFF2-40B4-BE49-F238E27FC236}">
                <a16:creationId xmlns:a16="http://schemas.microsoft.com/office/drawing/2014/main" id="{041D55E7-86B9-4E4C-99F8-F146081046B8}"/>
              </a:ext>
            </a:extLst>
          </p:cNvPr>
          <p:cNvSpPr txBox="1"/>
          <p:nvPr/>
        </p:nvSpPr>
        <p:spPr>
          <a:xfrm>
            <a:off x="1934065" y="2075821"/>
            <a:ext cx="1063379" cy="453329"/>
          </a:xfrm>
          <a:prstGeom prst="rect">
            <a:avLst/>
          </a:prstGeom>
          <a:noFill/>
        </p:spPr>
        <p:txBody>
          <a:bodyPr wrap="square" rtlCol="0">
            <a:spAutoFit/>
          </a:bodyPr>
          <a:lstStyle/>
          <a:p>
            <a:r>
              <a:rPr lang="en-US" sz="469" dirty="0"/>
              <a:t>Figure 1. Structural variation underlies </a:t>
            </a:r>
            <a:r>
              <a:rPr lang="en-US" sz="469" i="1" dirty="0"/>
              <a:t>sun,</a:t>
            </a:r>
            <a:r>
              <a:rPr lang="en-US" sz="469" dirty="0"/>
              <a:t> </a:t>
            </a:r>
            <a:r>
              <a:rPr lang="en-US" sz="469" i="1" dirty="0" err="1"/>
              <a:t>fas</a:t>
            </a:r>
            <a:r>
              <a:rPr lang="en-US" sz="469" i="1" dirty="0"/>
              <a:t>, </a:t>
            </a:r>
            <a:r>
              <a:rPr lang="en-US" sz="469" dirty="0"/>
              <a:t>and </a:t>
            </a:r>
            <a:r>
              <a:rPr lang="en-US" sz="469" i="1" dirty="0"/>
              <a:t>sov1 </a:t>
            </a:r>
            <a:r>
              <a:rPr lang="en-US" sz="469" dirty="0"/>
              <a:t>(A) which in addition to </a:t>
            </a:r>
            <a:r>
              <a:rPr lang="en-US" sz="469" i="1" dirty="0" err="1"/>
              <a:t>lc</a:t>
            </a:r>
            <a:r>
              <a:rPr lang="en-US" sz="469" i="1" dirty="0"/>
              <a:t> </a:t>
            </a:r>
            <a:r>
              <a:rPr lang="en-US" sz="469" dirty="0"/>
              <a:t>and </a:t>
            </a:r>
            <a:r>
              <a:rPr lang="en-US" sz="469" i="1" dirty="0"/>
              <a:t>ovate </a:t>
            </a:r>
            <a:r>
              <a:rPr lang="en-US" sz="469" dirty="0"/>
              <a:t>mutations result in a wide range of fruit shapes (B). </a:t>
            </a:r>
            <a:r>
              <a:rPr lang="en-US" sz="469" baseline="30000" dirty="0"/>
              <a:t>1 2 3 5    </a:t>
            </a:r>
            <a:r>
              <a:rPr lang="en-US" sz="469" dirty="0"/>
              <a:t>   </a:t>
            </a:r>
          </a:p>
        </p:txBody>
      </p:sp>
      <p:sp>
        <p:nvSpPr>
          <p:cNvPr id="36" name="TextBox 35">
            <a:extLst>
              <a:ext uri="{FF2B5EF4-FFF2-40B4-BE49-F238E27FC236}">
                <a16:creationId xmlns:a16="http://schemas.microsoft.com/office/drawing/2014/main" id="{8329C2C4-C039-4D68-B121-BD6E9CF84B14}"/>
              </a:ext>
            </a:extLst>
          </p:cNvPr>
          <p:cNvSpPr txBox="1"/>
          <p:nvPr/>
        </p:nvSpPr>
        <p:spPr>
          <a:xfrm>
            <a:off x="3285283" y="4755550"/>
            <a:ext cx="1764070" cy="214995"/>
          </a:xfrm>
          <a:prstGeom prst="rect">
            <a:avLst/>
          </a:prstGeom>
          <a:noFill/>
        </p:spPr>
        <p:txBody>
          <a:bodyPr wrap="square" rtlCol="0">
            <a:spAutoFit/>
          </a:bodyPr>
          <a:lstStyle/>
          <a:p>
            <a:r>
              <a:rPr lang="en-US" sz="375" dirty="0"/>
              <a:t>Figure 2. Wild tomato (</a:t>
            </a:r>
            <a:r>
              <a:rPr lang="en-US" sz="422" i="1" dirty="0"/>
              <a:t>S. </a:t>
            </a:r>
            <a:r>
              <a:rPr lang="en-US" sz="422" i="1" dirty="0" err="1"/>
              <a:t>pimpinellifolium</a:t>
            </a:r>
            <a:r>
              <a:rPr lang="en-US" sz="375" dirty="0"/>
              <a:t>) flower buds 7-19 days past floral initiation </a:t>
            </a:r>
            <a:r>
              <a:rPr lang="en-US" sz="375" baseline="30000" dirty="0"/>
              <a:t>4</a:t>
            </a:r>
            <a:r>
              <a:rPr lang="en-US" sz="375" dirty="0"/>
              <a:t> </a:t>
            </a:r>
          </a:p>
        </p:txBody>
      </p:sp>
      <p:sp>
        <p:nvSpPr>
          <p:cNvPr id="37" name="TextBox 36">
            <a:extLst>
              <a:ext uri="{FF2B5EF4-FFF2-40B4-BE49-F238E27FC236}">
                <a16:creationId xmlns:a16="http://schemas.microsoft.com/office/drawing/2014/main" id="{87F2BD71-298E-4590-8751-E07AC360B01B}"/>
              </a:ext>
            </a:extLst>
          </p:cNvPr>
          <p:cNvSpPr txBox="1"/>
          <p:nvPr/>
        </p:nvSpPr>
        <p:spPr>
          <a:xfrm>
            <a:off x="5507083" y="1387722"/>
            <a:ext cx="155942" cy="351635"/>
          </a:xfrm>
          <a:prstGeom prst="rect">
            <a:avLst/>
          </a:prstGeom>
          <a:noFill/>
        </p:spPr>
        <p:txBody>
          <a:bodyPr wrap="square" rtlCol="0">
            <a:spAutoFit/>
          </a:bodyPr>
          <a:lstStyle/>
          <a:p>
            <a:r>
              <a:rPr lang="en-US" sz="1685" dirty="0"/>
              <a:t>A</a:t>
            </a:r>
          </a:p>
        </p:txBody>
      </p:sp>
      <p:sp>
        <p:nvSpPr>
          <p:cNvPr id="38" name="TextBox 37">
            <a:extLst>
              <a:ext uri="{FF2B5EF4-FFF2-40B4-BE49-F238E27FC236}">
                <a16:creationId xmlns:a16="http://schemas.microsoft.com/office/drawing/2014/main" id="{CBA00DAA-BAC0-4B15-BD8F-D2751ED92C47}"/>
              </a:ext>
            </a:extLst>
          </p:cNvPr>
          <p:cNvSpPr txBox="1"/>
          <p:nvPr/>
        </p:nvSpPr>
        <p:spPr>
          <a:xfrm>
            <a:off x="5507083" y="3452576"/>
            <a:ext cx="155942" cy="351635"/>
          </a:xfrm>
          <a:prstGeom prst="rect">
            <a:avLst/>
          </a:prstGeom>
          <a:noFill/>
        </p:spPr>
        <p:txBody>
          <a:bodyPr wrap="square" rtlCol="0">
            <a:spAutoFit/>
          </a:bodyPr>
          <a:lstStyle/>
          <a:p>
            <a:r>
              <a:rPr lang="en-US" sz="1685" dirty="0"/>
              <a:t>B</a:t>
            </a:r>
          </a:p>
        </p:txBody>
      </p:sp>
      <p:sp>
        <p:nvSpPr>
          <p:cNvPr id="39" name="TextBox 38">
            <a:extLst>
              <a:ext uri="{FF2B5EF4-FFF2-40B4-BE49-F238E27FC236}">
                <a16:creationId xmlns:a16="http://schemas.microsoft.com/office/drawing/2014/main" id="{FB42AA82-BCCC-4E33-8AB5-35E45B1A7FB2}"/>
              </a:ext>
            </a:extLst>
          </p:cNvPr>
          <p:cNvSpPr txBox="1"/>
          <p:nvPr/>
        </p:nvSpPr>
        <p:spPr>
          <a:xfrm>
            <a:off x="2915982" y="1791989"/>
            <a:ext cx="112112" cy="221920"/>
          </a:xfrm>
          <a:prstGeom prst="rect">
            <a:avLst/>
          </a:prstGeom>
          <a:noFill/>
        </p:spPr>
        <p:txBody>
          <a:bodyPr wrap="square" rtlCol="0">
            <a:spAutoFit/>
          </a:bodyPr>
          <a:lstStyle/>
          <a:p>
            <a:r>
              <a:rPr lang="en-US" sz="842" dirty="0"/>
              <a:t>A</a:t>
            </a:r>
            <a:endParaRPr lang="en-US" sz="1685" dirty="0"/>
          </a:p>
        </p:txBody>
      </p:sp>
      <p:sp>
        <p:nvSpPr>
          <p:cNvPr id="40" name="TextBox 39">
            <a:extLst>
              <a:ext uri="{FF2B5EF4-FFF2-40B4-BE49-F238E27FC236}">
                <a16:creationId xmlns:a16="http://schemas.microsoft.com/office/drawing/2014/main" id="{4CDDB98C-3F33-45AC-89A8-C7B2E929BCDC}"/>
              </a:ext>
            </a:extLst>
          </p:cNvPr>
          <p:cNvSpPr txBox="1"/>
          <p:nvPr/>
        </p:nvSpPr>
        <p:spPr>
          <a:xfrm>
            <a:off x="4136694" y="1846778"/>
            <a:ext cx="152274" cy="221920"/>
          </a:xfrm>
          <a:prstGeom prst="rect">
            <a:avLst/>
          </a:prstGeom>
          <a:noFill/>
        </p:spPr>
        <p:txBody>
          <a:bodyPr wrap="square" rtlCol="0">
            <a:spAutoFit/>
          </a:bodyPr>
          <a:lstStyle/>
          <a:p>
            <a:r>
              <a:rPr lang="en-US" sz="842" dirty="0"/>
              <a:t>B</a:t>
            </a:r>
            <a:endParaRPr lang="en-US" sz="1685" dirty="0"/>
          </a:p>
        </p:txBody>
      </p:sp>
      <p:sp>
        <p:nvSpPr>
          <p:cNvPr id="42" name="Rounded Rectangle 29">
            <a:extLst>
              <a:ext uri="{FF2B5EF4-FFF2-40B4-BE49-F238E27FC236}">
                <a16:creationId xmlns:a16="http://schemas.microsoft.com/office/drawing/2014/main" id="{4423EB1E-F3C5-4BA4-B3F3-0DF6B6A214DA}"/>
              </a:ext>
            </a:extLst>
          </p:cNvPr>
          <p:cNvSpPr/>
          <p:nvPr/>
        </p:nvSpPr>
        <p:spPr>
          <a:xfrm>
            <a:off x="1734066" y="186773"/>
            <a:ext cx="8152951" cy="739571"/>
          </a:xfrm>
          <a:prstGeom prst="roundRect">
            <a:avLst>
              <a:gd name="adj" fmla="val 8265"/>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r>
              <a:rPr lang="en-US" sz="1031" b="1" dirty="0"/>
              <a:t>Finding candidate genes relevant to tomato fruit shape and the corresponding genomic structural variation via a bioinformatic approach  </a:t>
            </a:r>
            <a:endParaRPr lang="en-US" sz="2696" b="1" dirty="0">
              <a:solidFill>
                <a:schemeClr val="tx1"/>
              </a:solidFill>
              <a:latin typeface="Cambria" panose="02040503050406030204" pitchFamily="18" charset="0"/>
            </a:endParaRPr>
          </a:p>
          <a:p>
            <a:pPr algn="ctr"/>
            <a:r>
              <a:rPr lang="en-US" sz="842" b="1" dirty="0">
                <a:solidFill>
                  <a:schemeClr val="tx1"/>
                </a:solidFill>
                <a:latin typeface="Cambria" panose="02040503050406030204" pitchFamily="18" charset="0"/>
              </a:rPr>
              <a:t>Shamir Harry</a:t>
            </a:r>
            <a:r>
              <a:rPr lang="en-US" sz="958" b="1" baseline="30000" dirty="0">
                <a:solidFill>
                  <a:schemeClr val="tx1"/>
                </a:solidFill>
                <a:latin typeface="Cambria" panose="02040503050406030204" pitchFamily="18" charset="0"/>
              </a:rPr>
              <a:t>1</a:t>
            </a:r>
            <a:r>
              <a:rPr lang="en-US" sz="842" b="1" dirty="0">
                <a:solidFill>
                  <a:schemeClr val="tx1"/>
                </a:solidFill>
                <a:latin typeface="Cambria" panose="02040503050406030204" pitchFamily="18" charset="0"/>
              </a:rPr>
              <a:t>, Nathan Taitano</a:t>
            </a:r>
            <a:r>
              <a:rPr lang="en-US" sz="958" b="1" baseline="30000" dirty="0">
                <a:solidFill>
                  <a:schemeClr val="tx1"/>
                </a:solidFill>
                <a:latin typeface="Cambria" panose="02040503050406030204" pitchFamily="18" charset="0"/>
              </a:rPr>
              <a:t>1</a:t>
            </a:r>
            <a:r>
              <a:rPr lang="en-US" sz="842" b="1" dirty="0">
                <a:solidFill>
                  <a:schemeClr val="tx1"/>
                </a:solidFill>
                <a:latin typeface="Cambria" panose="02040503050406030204" pitchFamily="18" charset="0"/>
              </a:rPr>
              <a:t>, Esther van der Knaap</a:t>
            </a:r>
            <a:r>
              <a:rPr lang="en-US" sz="958" b="1" baseline="30000" dirty="0">
                <a:solidFill>
                  <a:schemeClr val="tx1"/>
                </a:solidFill>
                <a:latin typeface="Cambria" panose="02040503050406030204" pitchFamily="18" charset="0"/>
              </a:rPr>
              <a:t>1</a:t>
            </a:r>
            <a:r>
              <a:rPr lang="en-US" sz="842" b="1" dirty="0">
                <a:solidFill>
                  <a:schemeClr val="tx1"/>
                </a:solidFill>
                <a:latin typeface="Cambria" panose="02040503050406030204" pitchFamily="18" charset="0"/>
              </a:rPr>
              <a:t>, Zachary Lippman</a:t>
            </a:r>
            <a:r>
              <a:rPr lang="en-US" sz="842" b="1" baseline="30000" dirty="0">
                <a:solidFill>
                  <a:schemeClr val="tx1"/>
                </a:solidFill>
                <a:latin typeface="Cambria" panose="02040503050406030204" pitchFamily="18" charset="0"/>
              </a:rPr>
              <a:t>2</a:t>
            </a:r>
            <a:r>
              <a:rPr lang="en-US" sz="842" b="1" dirty="0">
                <a:solidFill>
                  <a:schemeClr val="tx1"/>
                </a:solidFill>
                <a:latin typeface="Cambria" panose="02040503050406030204" pitchFamily="18" charset="0"/>
              </a:rPr>
              <a:t>, Zachary Lemmon</a:t>
            </a:r>
            <a:r>
              <a:rPr lang="en-US" sz="842" b="1" baseline="30000" dirty="0">
                <a:solidFill>
                  <a:schemeClr val="tx1"/>
                </a:solidFill>
                <a:latin typeface="Cambria" panose="02040503050406030204" pitchFamily="18" charset="0"/>
              </a:rPr>
              <a:t>2</a:t>
            </a:r>
            <a:r>
              <a:rPr lang="en-US" sz="842" b="1" dirty="0">
                <a:solidFill>
                  <a:schemeClr val="tx1"/>
                </a:solidFill>
                <a:latin typeface="Cambria" panose="02040503050406030204" pitchFamily="18" charset="0"/>
              </a:rPr>
              <a:t>, Sofia Visa</a:t>
            </a:r>
            <a:r>
              <a:rPr lang="en-US" sz="958" b="1" baseline="30000" dirty="0">
                <a:solidFill>
                  <a:schemeClr val="tx1"/>
                </a:solidFill>
                <a:latin typeface="Cambria" panose="02040503050406030204" pitchFamily="18" charset="0"/>
              </a:rPr>
              <a:t>3</a:t>
            </a:r>
            <a:endParaRPr lang="en-US" sz="842" b="1" dirty="0">
              <a:solidFill>
                <a:schemeClr val="tx1"/>
              </a:solidFill>
              <a:latin typeface="Cambria" panose="02040503050406030204" pitchFamily="18" charset="0"/>
            </a:endParaRPr>
          </a:p>
          <a:p>
            <a:pPr algn="ctr"/>
            <a:r>
              <a:rPr lang="en-US" sz="725" b="1" baseline="30000" dirty="0">
                <a:solidFill>
                  <a:schemeClr val="tx1"/>
                </a:solidFill>
                <a:latin typeface="Cambria" panose="02040503050406030204" pitchFamily="18" charset="0"/>
              </a:rPr>
              <a:t>1</a:t>
            </a:r>
            <a:r>
              <a:rPr lang="en-US" sz="725" b="1" dirty="0">
                <a:solidFill>
                  <a:schemeClr val="tx1"/>
                </a:solidFill>
                <a:latin typeface="Cambria" panose="02040503050406030204" pitchFamily="18" charset="0"/>
              </a:rPr>
              <a:t>Center for Applied Gene Technologies, University of Georgia, Athens, GA</a:t>
            </a:r>
          </a:p>
          <a:p>
            <a:pPr algn="ctr"/>
            <a:r>
              <a:rPr lang="en-US" sz="725" b="1" baseline="30000" dirty="0">
                <a:solidFill>
                  <a:schemeClr val="tx1"/>
                </a:solidFill>
                <a:latin typeface="Cambria" panose="02040503050406030204" pitchFamily="18" charset="0"/>
              </a:rPr>
              <a:t>2</a:t>
            </a:r>
            <a:r>
              <a:rPr lang="en-US" sz="725" b="1" dirty="0">
                <a:solidFill>
                  <a:schemeClr val="tx1"/>
                </a:solidFill>
                <a:latin typeface="Cambria" panose="02040503050406030204" pitchFamily="18" charset="0"/>
              </a:rPr>
              <a:t>Cold Spring Harbor Laboratory, Cold Spring Harbor, NY</a:t>
            </a:r>
          </a:p>
          <a:p>
            <a:pPr algn="ctr"/>
            <a:r>
              <a:rPr lang="en-US" sz="725" b="1" baseline="30000" dirty="0">
                <a:solidFill>
                  <a:schemeClr val="tx1"/>
                </a:solidFill>
                <a:latin typeface="Cambria" panose="02040503050406030204" pitchFamily="18" charset="0"/>
              </a:rPr>
              <a:t>3</a:t>
            </a:r>
            <a:r>
              <a:rPr lang="en-US" sz="725" b="1" dirty="0">
                <a:solidFill>
                  <a:schemeClr val="tx1"/>
                </a:solidFill>
                <a:latin typeface="Cambria" panose="02040503050406030204" pitchFamily="18" charset="0"/>
              </a:rPr>
              <a:t>The College of Wooster, Wooster, OH</a:t>
            </a:r>
          </a:p>
        </p:txBody>
      </p:sp>
      <p:pic>
        <p:nvPicPr>
          <p:cNvPr id="43" name="Picture 42">
            <a:extLst>
              <a:ext uri="{FF2B5EF4-FFF2-40B4-BE49-F238E27FC236}">
                <a16:creationId xmlns:a16="http://schemas.microsoft.com/office/drawing/2014/main" id="{0F1AB123-9B15-43BE-B6C3-47FFFBBD2D0C}"/>
              </a:ext>
            </a:extLst>
          </p:cNvPr>
          <p:cNvPicPr>
            <a:picLocks noChangeAspect="1"/>
          </p:cNvPicPr>
          <p:nvPr/>
        </p:nvPicPr>
        <p:blipFill rotWithShape="1">
          <a:blip r:embed="rId8"/>
          <a:srcRect t="8016" b="9199"/>
          <a:stretch/>
        </p:blipFill>
        <p:spPr>
          <a:xfrm>
            <a:off x="2126085" y="376485"/>
            <a:ext cx="620220" cy="513457"/>
          </a:xfrm>
          <a:prstGeom prst="rect">
            <a:avLst/>
          </a:prstGeom>
        </p:spPr>
      </p:pic>
      <p:pic>
        <p:nvPicPr>
          <p:cNvPr id="2" name="Picture 1">
            <a:extLst>
              <a:ext uri="{FF2B5EF4-FFF2-40B4-BE49-F238E27FC236}">
                <a16:creationId xmlns:a16="http://schemas.microsoft.com/office/drawing/2014/main" id="{ABED8C56-650B-4EA1-9D02-D5D668B4141A}"/>
              </a:ext>
            </a:extLst>
          </p:cNvPr>
          <p:cNvPicPr>
            <a:picLocks noChangeAspect="1"/>
          </p:cNvPicPr>
          <p:nvPr/>
        </p:nvPicPr>
        <p:blipFill rotWithShape="1">
          <a:blip r:embed="rId9"/>
          <a:srcRect l="508" t="7939" r="1430" b="10645"/>
          <a:stretch/>
        </p:blipFill>
        <p:spPr>
          <a:xfrm>
            <a:off x="5225554" y="1611710"/>
            <a:ext cx="3479987" cy="1882508"/>
          </a:xfrm>
          <a:prstGeom prst="rect">
            <a:avLst/>
          </a:prstGeom>
        </p:spPr>
      </p:pic>
      <p:sp>
        <p:nvSpPr>
          <p:cNvPr id="31" name="TextBox 30">
            <a:extLst>
              <a:ext uri="{FF2B5EF4-FFF2-40B4-BE49-F238E27FC236}">
                <a16:creationId xmlns:a16="http://schemas.microsoft.com/office/drawing/2014/main" id="{EE53CFCD-5A94-4D9C-A702-2743EE9D682D}"/>
              </a:ext>
            </a:extLst>
          </p:cNvPr>
          <p:cNvSpPr txBox="1"/>
          <p:nvPr/>
        </p:nvSpPr>
        <p:spPr>
          <a:xfrm>
            <a:off x="7396362" y="1334058"/>
            <a:ext cx="1351251" cy="871970"/>
          </a:xfrm>
          <a:prstGeom prst="rect">
            <a:avLst/>
          </a:prstGeom>
          <a:noFill/>
        </p:spPr>
        <p:txBody>
          <a:bodyPr wrap="square" rtlCol="0">
            <a:spAutoFit/>
          </a:bodyPr>
          <a:lstStyle/>
          <a:p>
            <a:pPr marL="66866" indent="-66866" fontAlgn="base">
              <a:buFont typeface="Arial" panose="020B0604020202020204" pitchFamily="34" charset="0"/>
              <a:buChar char="•"/>
            </a:pPr>
            <a:r>
              <a:rPr lang="en-US" sz="563" dirty="0"/>
              <a:t>Final gene/SV numbers for results ran under Visa SV list is more stringent than those for Lippman’s SV list; However, it is yet to be determined if this results in higher quality hits.  </a:t>
            </a:r>
          </a:p>
          <a:p>
            <a:pPr marL="66866" indent="-66866" fontAlgn="base">
              <a:buFont typeface="Arial" panose="020B0604020202020204" pitchFamily="34" charset="0"/>
              <a:buChar char="•"/>
            </a:pPr>
            <a:r>
              <a:rPr lang="en-US" sz="563" dirty="0"/>
              <a:t>Correlated gene numbers are exceptionally high, indicating tighter parameters or more data necessary for correlations</a:t>
            </a:r>
          </a:p>
        </p:txBody>
      </p:sp>
      <p:pic>
        <p:nvPicPr>
          <p:cNvPr id="1026" name="Picture 2" descr="Image result for cold spring harbor laboratory logo">
            <a:extLst>
              <a:ext uri="{FF2B5EF4-FFF2-40B4-BE49-F238E27FC236}">
                <a16:creationId xmlns:a16="http://schemas.microsoft.com/office/drawing/2014/main" id="{B112983C-3AF8-4AB6-A64B-CAFCC86F7C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7778" y="392916"/>
            <a:ext cx="513457" cy="513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lege of wooster logo">
            <a:extLst>
              <a:ext uri="{FF2B5EF4-FFF2-40B4-BE49-F238E27FC236}">
                <a16:creationId xmlns:a16="http://schemas.microsoft.com/office/drawing/2014/main" id="{5F3E693E-1CA7-4EBA-B57C-91FBB6D493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2446" y="355836"/>
            <a:ext cx="556867" cy="554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6A450D-8E7D-4E1C-A325-6ED97F4C7C81}"/>
              </a:ext>
            </a:extLst>
          </p:cNvPr>
          <p:cNvPicPr>
            <a:picLocks noChangeAspect="1"/>
          </p:cNvPicPr>
          <p:nvPr/>
        </p:nvPicPr>
        <p:blipFill rotWithShape="1">
          <a:blip r:embed="rId12">
            <a:extLst>
              <a:ext uri="{28A0092B-C50C-407E-A947-70E740481C1C}">
                <a14:useLocalDpi xmlns:a14="http://schemas.microsoft.com/office/drawing/2010/main" val="0"/>
              </a:ext>
            </a:extLst>
          </a:blip>
          <a:srcRect l="8281" t="10845" r="16514" b="17425"/>
          <a:stretch/>
        </p:blipFill>
        <p:spPr>
          <a:xfrm>
            <a:off x="3061005" y="1877818"/>
            <a:ext cx="1700425" cy="848708"/>
          </a:xfrm>
          <a:prstGeom prst="rect">
            <a:avLst/>
          </a:prstGeom>
        </p:spPr>
      </p:pic>
      <p:sp>
        <p:nvSpPr>
          <p:cNvPr id="41" name="TextBox 40">
            <a:extLst>
              <a:ext uri="{FF2B5EF4-FFF2-40B4-BE49-F238E27FC236}">
                <a16:creationId xmlns:a16="http://schemas.microsoft.com/office/drawing/2014/main" id="{A36C40AC-B1B6-415E-AD88-AAB7F4306445}"/>
              </a:ext>
            </a:extLst>
          </p:cNvPr>
          <p:cNvSpPr txBox="1"/>
          <p:nvPr/>
        </p:nvSpPr>
        <p:spPr>
          <a:xfrm>
            <a:off x="3887134" y="1799280"/>
            <a:ext cx="112112" cy="221920"/>
          </a:xfrm>
          <a:prstGeom prst="rect">
            <a:avLst/>
          </a:prstGeom>
          <a:noFill/>
        </p:spPr>
        <p:txBody>
          <a:bodyPr wrap="square" rtlCol="0">
            <a:spAutoFit/>
          </a:bodyPr>
          <a:lstStyle/>
          <a:p>
            <a:r>
              <a:rPr lang="en-US" sz="842" dirty="0"/>
              <a:t>B</a:t>
            </a:r>
            <a:endParaRPr lang="en-US" sz="1685" dirty="0"/>
          </a:p>
        </p:txBody>
      </p:sp>
      <p:sp>
        <p:nvSpPr>
          <p:cNvPr id="11" name="Rectangle 10">
            <a:extLst>
              <a:ext uri="{FF2B5EF4-FFF2-40B4-BE49-F238E27FC236}">
                <a16:creationId xmlns:a16="http://schemas.microsoft.com/office/drawing/2014/main" id="{608E1314-8D57-4C57-8546-451B7F1C77B4}"/>
              </a:ext>
            </a:extLst>
          </p:cNvPr>
          <p:cNvSpPr/>
          <p:nvPr/>
        </p:nvSpPr>
        <p:spPr>
          <a:xfrm>
            <a:off x="6257980" y="3807162"/>
            <a:ext cx="95942" cy="33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a:p>
        </p:txBody>
      </p:sp>
      <p:sp>
        <p:nvSpPr>
          <p:cNvPr id="44" name="Rectangle 43">
            <a:extLst>
              <a:ext uri="{FF2B5EF4-FFF2-40B4-BE49-F238E27FC236}">
                <a16:creationId xmlns:a16="http://schemas.microsoft.com/office/drawing/2014/main" id="{5CD14AD7-917B-4CFB-BD27-B082CBFD5D58}"/>
              </a:ext>
            </a:extLst>
          </p:cNvPr>
          <p:cNvSpPr/>
          <p:nvPr/>
        </p:nvSpPr>
        <p:spPr>
          <a:xfrm>
            <a:off x="7871220" y="3823360"/>
            <a:ext cx="95942" cy="33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a:p>
        </p:txBody>
      </p:sp>
      <p:sp>
        <p:nvSpPr>
          <p:cNvPr id="45" name="Rectangle 44">
            <a:extLst>
              <a:ext uri="{FF2B5EF4-FFF2-40B4-BE49-F238E27FC236}">
                <a16:creationId xmlns:a16="http://schemas.microsoft.com/office/drawing/2014/main" id="{A8A9FC2D-E4DF-47F7-9B58-476B758D0EFE}"/>
              </a:ext>
            </a:extLst>
          </p:cNvPr>
          <p:cNvSpPr/>
          <p:nvPr/>
        </p:nvSpPr>
        <p:spPr>
          <a:xfrm>
            <a:off x="6260502" y="3755050"/>
            <a:ext cx="95942" cy="3364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a:p>
        </p:txBody>
      </p:sp>
      <p:sp>
        <p:nvSpPr>
          <p:cNvPr id="46" name="Rectangle 45">
            <a:extLst>
              <a:ext uri="{FF2B5EF4-FFF2-40B4-BE49-F238E27FC236}">
                <a16:creationId xmlns:a16="http://schemas.microsoft.com/office/drawing/2014/main" id="{9005716F-1C13-43F0-963E-8C517E0A0195}"/>
              </a:ext>
            </a:extLst>
          </p:cNvPr>
          <p:cNvSpPr/>
          <p:nvPr/>
        </p:nvSpPr>
        <p:spPr>
          <a:xfrm>
            <a:off x="7877272" y="3757901"/>
            <a:ext cx="95942" cy="336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a:p>
        </p:txBody>
      </p:sp>
      <p:cxnSp>
        <p:nvCxnSpPr>
          <p:cNvPr id="14" name="Straight Arrow Connector 13">
            <a:extLst>
              <a:ext uri="{FF2B5EF4-FFF2-40B4-BE49-F238E27FC236}">
                <a16:creationId xmlns:a16="http://schemas.microsoft.com/office/drawing/2014/main" id="{403AF645-6A5F-4DBB-9FAE-625B90EF542E}"/>
              </a:ext>
            </a:extLst>
          </p:cNvPr>
          <p:cNvCxnSpPr>
            <a:cxnSpLocks/>
          </p:cNvCxnSpPr>
          <p:nvPr/>
        </p:nvCxnSpPr>
        <p:spPr>
          <a:xfrm flipH="1">
            <a:off x="7927261" y="3800793"/>
            <a:ext cx="0" cy="61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89A23CA-7DA9-4FF2-88CA-CA278089D14B}"/>
              </a:ext>
            </a:extLst>
          </p:cNvPr>
          <p:cNvCxnSpPr>
            <a:cxnSpLocks/>
          </p:cNvCxnSpPr>
          <p:nvPr/>
        </p:nvCxnSpPr>
        <p:spPr>
          <a:xfrm flipH="1">
            <a:off x="6309404" y="3797152"/>
            <a:ext cx="0" cy="61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54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5D89-623B-4D53-AFB0-55E9597F1555}"/>
              </a:ext>
            </a:extLst>
          </p:cNvPr>
          <p:cNvSpPr>
            <a:spLocks noGrp="1"/>
          </p:cNvSpPr>
          <p:nvPr>
            <p:ph type="title"/>
          </p:nvPr>
        </p:nvSpPr>
        <p:spPr/>
        <p:txBody>
          <a:bodyPr/>
          <a:lstStyle/>
          <a:p>
            <a:r>
              <a:rPr lang="en-US" dirty="0"/>
              <a:t>Other Relevant Research Contributions</a:t>
            </a:r>
          </a:p>
        </p:txBody>
      </p:sp>
      <p:sp>
        <p:nvSpPr>
          <p:cNvPr id="3" name="Content Placeholder 2">
            <a:extLst>
              <a:ext uri="{FF2B5EF4-FFF2-40B4-BE49-F238E27FC236}">
                <a16:creationId xmlns:a16="http://schemas.microsoft.com/office/drawing/2014/main" id="{C5D04942-3AB8-4417-89EB-0A558BE8789D}"/>
              </a:ext>
            </a:extLst>
          </p:cNvPr>
          <p:cNvSpPr>
            <a:spLocks noGrp="1"/>
          </p:cNvSpPr>
          <p:nvPr>
            <p:ph idx="1"/>
          </p:nvPr>
        </p:nvSpPr>
        <p:spPr/>
        <p:txBody>
          <a:bodyPr/>
          <a:lstStyle/>
          <a:p>
            <a:r>
              <a:rPr lang="en-US" dirty="0"/>
              <a:t>Transformation to generate transgenic lines for many constructs related to different projects and following genotyping/CRISPR analysis</a:t>
            </a:r>
          </a:p>
          <a:p>
            <a:r>
              <a:rPr lang="en-US" dirty="0"/>
              <a:t> Help with technical coding issues in scripts (QTL-seq, data processing in R, etc.) </a:t>
            </a:r>
          </a:p>
          <a:p>
            <a:endParaRPr lang="en-US" dirty="0"/>
          </a:p>
        </p:txBody>
      </p:sp>
    </p:spTree>
    <p:extLst>
      <p:ext uri="{BB962C8B-B14F-4D97-AF65-F5344CB8AC3E}">
        <p14:creationId xmlns:p14="http://schemas.microsoft.com/office/powerpoint/2010/main" val="39221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5588-C39C-47EB-A163-9A78AC064D99}"/>
              </a:ext>
            </a:extLst>
          </p:cNvPr>
          <p:cNvSpPr>
            <a:spLocks noGrp="1"/>
          </p:cNvSpPr>
          <p:nvPr>
            <p:ph type="title"/>
          </p:nvPr>
        </p:nvSpPr>
        <p:spPr/>
        <p:txBody>
          <a:bodyPr/>
          <a:lstStyle/>
          <a:p>
            <a:r>
              <a:rPr lang="en-US" dirty="0"/>
              <a:t>Broad Background Info</a:t>
            </a:r>
          </a:p>
        </p:txBody>
      </p:sp>
      <p:sp>
        <p:nvSpPr>
          <p:cNvPr id="3" name="Content Placeholder 2">
            <a:extLst>
              <a:ext uri="{FF2B5EF4-FFF2-40B4-BE49-F238E27FC236}">
                <a16:creationId xmlns:a16="http://schemas.microsoft.com/office/drawing/2014/main" id="{FA4EB780-50DA-45C2-A841-F05E5D33A5A3}"/>
              </a:ext>
            </a:extLst>
          </p:cNvPr>
          <p:cNvSpPr>
            <a:spLocks noGrp="1"/>
          </p:cNvSpPr>
          <p:nvPr>
            <p:ph idx="1"/>
          </p:nvPr>
        </p:nvSpPr>
        <p:spPr/>
        <p:txBody>
          <a:bodyPr/>
          <a:lstStyle/>
          <a:p>
            <a:r>
              <a:rPr lang="en-US" dirty="0"/>
              <a:t>Rapid development of new genomic data coming from a variety of collaborative sources</a:t>
            </a:r>
          </a:p>
          <a:p>
            <a:pPr lvl="1"/>
            <a:r>
              <a:rPr lang="en-US" dirty="0"/>
              <a:t>Integrate and make relevant to current lab</a:t>
            </a:r>
          </a:p>
          <a:p>
            <a:r>
              <a:rPr lang="en-US" dirty="0"/>
              <a:t>Finding genes that potentially affect fruit shape and corresponding underlying SVs in tomato via bioinformatic pipeline </a:t>
            </a:r>
          </a:p>
          <a:p>
            <a:r>
              <a:rPr lang="en-US" dirty="0"/>
              <a:t>Why SVs? </a:t>
            </a:r>
          </a:p>
          <a:p>
            <a:pPr lvl="1"/>
            <a:r>
              <a:rPr lang="en-US" dirty="0"/>
              <a:t>Avoid randomly mutating candidate genes</a:t>
            </a:r>
          </a:p>
          <a:p>
            <a:pPr lvl="1"/>
            <a:r>
              <a:rPr lang="en-US" dirty="0"/>
              <a:t>Provide evolutionary backstory </a:t>
            </a:r>
          </a:p>
          <a:p>
            <a:endParaRPr lang="en-US" dirty="0"/>
          </a:p>
          <a:p>
            <a:endParaRPr lang="en-US" dirty="0"/>
          </a:p>
          <a:p>
            <a:pPr lvl="1"/>
            <a:endParaRPr lang="en-US" sz="1800" dirty="0"/>
          </a:p>
        </p:txBody>
      </p:sp>
    </p:spTree>
    <p:extLst>
      <p:ext uri="{BB962C8B-B14F-4D97-AF65-F5344CB8AC3E}">
        <p14:creationId xmlns:p14="http://schemas.microsoft.com/office/powerpoint/2010/main" val="76342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76646EC-FF3D-41C4-B2C6-04E49922B86E}"/>
              </a:ext>
            </a:extLst>
          </p:cNvPr>
          <p:cNvCxnSpPr>
            <a:cxnSpLocks/>
          </p:cNvCxnSpPr>
          <p:nvPr/>
        </p:nvCxnSpPr>
        <p:spPr>
          <a:xfrm>
            <a:off x="1564259" y="1351472"/>
            <a:ext cx="3375803" cy="0"/>
          </a:xfrm>
          <a:prstGeom prst="line">
            <a:avLst/>
          </a:prstGeom>
          <a:ln/>
        </p:spPr>
        <p:style>
          <a:lnRef idx="3">
            <a:schemeClr val="dk1"/>
          </a:lnRef>
          <a:fillRef idx="0">
            <a:schemeClr val="dk1"/>
          </a:fillRef>
          <a:effectRef idx="2">
            <a:schemeClr val="dk1"/>
          </a:effectRef>
          <a:fontRef idx="minor">
            <a:schemeClr val="tx1"/>
          </a:fontRef>
        </p:style>
      </p:cxnSp>
      <p:sp>
        <p:nvSpPr>
          <p:cNvPr id="11" name="Rectangle: Rounded Corners 10">
            <a:extLst>
              <a:ext uri="{FF2B5EF4-FFF2-40B4-BE49-F238E27FC236}">
                <a16:creationId xmlns:a16="http://schemas.microsoft.com/office/drawing/2014/main" id="{1E2C2550-E8D6-4DCD-8593-A6309F6730DA}"/>
              </a:ext>
            </a:extLst>
          </p:cNvPr>
          <p:cNvSpPr/>
          <p:nvPr/>
        </p:nvSpPr>
        <p:spPr>
          <a:xfrm>
            <a:off x="1627519" y="1239333"/>
            <a:ext cx="485955" cy="24728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RE</a:t>
            </a:r>
          </a:p>
        </p:txBody>
      </p:sp>
      <p:cxnSp>
        <p:nvCxnSpPr>
          <p:cNvPr id="12" name="Straight Connector 11">
            <a:extLst>
              <a:ext uri="{FF2B5EF4-FFF2-40B4-BE49-F238E27FC236}">
                <a16:creationId xmlns:a16="http://schemas.microsoft.com/office/drawing/2014/main" id="{38EACF74-A992-4795-9D29-AB30AE69DD8C}"/>
              </a:ext>
            </a:extLst>
          </p:cNvPr>
          <p:cNvCxnSpPr>
            <a:cxnSpLocks/>
          </p:cNvCxnSpPr>
          <p:nvPr/>
        </p:nvCxnSpPr>
        <p:spPr>
          <a:xfrm>
            <a:off x="1564257" y="2106375"/>
            <a:ext cx="3375803" cy="0"/>
          </a:xfrm>
          <a:prstGeom prst="line">
            <a:avLst/>
          </a:prstGeo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7796462-7A58-4487-9AB0-2473114C6B63}"/>
              </a:ext>
            </a:extLst>
          </p:cNvPr>
          <p:cNvCxnSpPr>
            <a:cxnSpLocks/>
          </p:cNvCxnSpPr>
          <p:nvPr/>
        </p:nvCxnSpPr>
        <p:spPr>
          <a:xfrm>
            <a:off x="2009117" y="1536938"/>
            <a:ext cx="2039549" cy="2918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360F3832-A03F-4F27-8063-EF2303A6DF20}"/>
              </a:ext>
            </a:extLst>
          </p:cNvPr>
          <p:cNvSpPr/>
          <p:nvPr/>
        </p:nvSpPr>
        <p:spPr>
          <a:xfrm>
            <a:off x="1628954" y="1998338"/>
            <a:ext cx="241540" cy="23578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691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D43818AA-8EB5-4C08-9CC0-63880AC57F4A}"/>
              </a:ext>
            </a:extLst>
          </p:cNvPr>
          <p:cNvSpPr/>
          <p:nvPr/>
        </p:nvSpPr>
        <p:spPr>
          <a:xfrm>
            <a:off x="4362807" y="1987416"/>
            <a:ext cx="241540" cy="23578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691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Arrow: Right 32">
            <a:extLst>
              <a:ext uri="{FF2B5EF4-FFF2-40B4-BE49-F238E27FC236}">
                <a16:creationId xmlns:a16="http://schemas.microsoft.com/office/drawing/2014/main" id="{8CC2065D-1588-4B80-9EA2-BE539B1AB298}"/>
              </a:ext>
            </a:extLst>
          </p:cNvPr>
          <p:cNvSpPr/>
          <p:nvPr/>
        </p:nvSpPr>
        <p:spPr>
          <a:xfrm>
            <a:off x="2152288" y="1091246"/>
            <a:ext cx="948906" cy="52045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SICLV3</a:t>
            </a:r>
          </a:p>
        </p:txBody>
      </p:sp>
      <p:sp>
        <p:nvSpPr>
          <p:cNvPr id="34" name="Arrow: Right 33">
            <a:extLst>
              <a:ext uri="{FF2B5EF4-FFF2-40B4-BE49-F238E27FC236}">
                <a16:creationId xmlns:a16="http://schemas.microsoft.com/office/drawing/2014/main" id="{7085D5F2-8AE0-40E4-8C73-F88D0FCFEA93}"/>
              </a:ext>
            </a:extLst>
          </p:cNvPr>
          <p:cNvSpPr/>
          <p:nvPr/>
        </p:nvSpPr>
        <p:spPr>
          <a:xfrm rot="10800000">
            <a:off x="3319731" y="1846148"/>
            <a:ext cx="948906" cy="52045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SIClV3</a:t>
            </a:r>
          </a:p>
        </p:txBody>
      </p:sp>
      <p:cxnSp>
        <p:nvCxnSpPr>
          <p:cNvPr id="37" name="Straight Connector 36">
            <a:extLst>
              <a:ext uri="{FF2B5EF4-FFF2-40B4-BE49-F238E27FC236}">
                <a16:creationId xmlns:a16="http://schemas.microsoft.com/office/drawing/2014/main" id="{BE524384-D955-4F85-9C3B-71C7DE87EAFF}"/>
              </a:ext>
            </a:extLst>
          </p:cNvPr>
          <p:cNvCxnSpPr>
            <a:cxnSpLocks/>
          </p:cNvCxnSpPr>
          <p:nvPr/>
        </p:nvCxnSpPr>
        <p:spPr>
          <a:xfrm>
            <a:off x="1564253" y="3022238"/>
            <a:ext cx="3375803" cy="0"/>
          </a:xfrm>
          <a:prstGeom prst="line">
            <a:avLst/>
          </a:prstGeom>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FF005538-B5B2-4D22-8E35-0D7B41DF5CA0}"/>
              </a:ext>
            </a:extLst>
          </p:cNvPr>
          <p:cNvCxnSpPr>
            <a:cxnSpLocks/>
          </p:cNvCxnSpPr>
          <p:nvPr/>
        </p:nvCxnSpPr>
        <p:spPr>
          <a:xfrm>
            <a:off x="1564255" y="3723687"/>
            <a:ext cx="2919322" cy="0"/>
          </a:xfrm>
          <a:prstGeom prst="line">
            <a:avLst/>
          </a:prstGeom>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0E436B4-AE96-4B70-BF83-C2E6732CCB19}"/>
              </a:ext>
            </a:extLst>
          </p:cNvPr>
          <p:cNvCxnSpPr>
            <a:cxnSpLocks/>
          </p:cNvCxnSpPr>
          <p:nvPr/>
        </p:nvCxnSpPr>
        <p:spPr>
          <a:xfrm flipV="1">
            <a:off x="2042462" y="1520769"/>
            <a:ext cx="2039549" cy="330728"/>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EDAEB1E-D9C0-41A7-876F-42245672310A}"/>
              </a:ext>
            </a:extLst>
          </p:cNvPr>
          <p:cNvSpPr/>
          <p:nvPr/>
        </p:nvSpPr>
        <p:spPr>
          <a:xfrm>
            <a:off x="1603697" y="2853883"/>
            <a:ext cx="877529" cy="303052"/>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Chr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10</a:t>
            </a:r>
          </a:p>
        </p:txBody>
      </p:sp>
      <p:sp>
        <p:nvSpPr>
          <p:cNvPr id="46" name="Rectangle 45">
            <a:extLst>
              <a:ext uri="{FF2B5EF4-FFF2-40B4-BE49-F238E27FC236}">
                <a16:creationId xmlns:a16="http://schemas.microsoft.com/office/drawing/2014/main" id="{2D071BF8-F1FE-46CE-9DED-15B25D5873DA}"/>
              </a:ext>
            </a:extLst>
          </p:cNvPr>
          <p:cNvSpPr/>
          <p:nvPr/>
        </p:nvSpPr>
        <p:spPr>
          <a:xfrm>
            <a:off x="1627516" y="3560532"/>
            <a:ext cx="877529" cy="303052"/>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Chr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7</a:t>
            </a:r>
          </a:p>
        </p:txBody>
      </p:sp>
      <p:sp>
        <p:nvSpPr>
          <p:cNvPr id="48" name="Arrow: Right 47">
            <a:extLst>
              <a:ext uri="{FF2B5EF4-FFF2-40B4-BE49-F238E27FC236}">
                <a16:creationId xmlns:a16="http://schemas.microsoft.com/office/drawing/2014/main" id="{73D88EB2-15C8-4AA4-9BB8-8A111243938D}"/>
              </a:ext>
            </a:extLst>
          </p:cNvPr>
          <p:cNvSpPr/>
          <p:nvPr/>
        </p:nvSpPr>
        <p:spPr>
          <a:xfrm>
            <a:off x="3534671" y="2754898"/>
            <a:ext cx="948906" cy="52045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SUN</a:t>
            </a:r>
          </a:p>
        </p:txBody>
      </p:sp>
      <p:sp>
        <p:nvSpPr>
          <p:cNvPr id="49" name="Arrow: Right 48">
            <a:extLst>
              <a:ext uri="{FF2B5EF4-FFF2-40B4-BE49-F238E27FC236}">
                <a16:creationId xmlns:a16="http://schemas.microsoft.com/office/drawing/2014/main" id="{8EC1277B-A543-4585-88A0-EAF34092638E}"/>
              </a:ext>
            </a:extLst>
          </p:cNvPr>
          <p:cNvSpPr/>
          <p:nvPr/>
        </p:nvSpPr>
        <p:spPr>
          <a:xfrm>
            <a:off x="2626741" y="3450234"/>
            <a:ext cx="948906" cy="52045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SUN</a:t>
            </a:r>
          </a:p>
        </p:txBody>
      </p:sp>
      <p:cxnSp>
        <p:nvCxnSpPr>
          <p:cNvPr id="51" name="Straight Connector 50">
            <a:extLst>
              <a:ext uri="{FF2B5EF4-FFF2-40B4-BE49-F238E27FC236}">
                <a16:creationId xmlns:a16="http://schemas.microsoft.com/office/drawing/2014/main" id="{F2386838-86C1-421A-A0F6-778174F2611D}"/>
              </a:ext>
            </a:extLst>
          </p:cNvPr>
          <p:cNvCxnSpPr>
            <a:cxnSpLocks/>
          </p:cNvCxnSpPr>
          <p:nvPr/>
        </p:nvCxnSpPr>
        <p:spPr>
          <a:xfrm flipV="1">
            <a:off x="3023916" y="3206620"/>
            <a:ext cx="770268" cy="295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22E5D85-94EA-4A61-8F3D-7EE24C09AEBE}"/>
              </a:ext>
            </a:extLst>
          </p:cNvPr>
          <p:cNvCxnSpPr>
            <a:cxnSpLocks/>
          </p:cNvCxnSpPr>
          <p:nvPr/>
        </p:nvCxnSpPr>
        <p:spPr>
          <a:xfrm>
            <a:off x="1564252" y="4661935"/>
            <a:ext cx="3375803" cy="0"/>
          </a:xfrm>
          <a:prstGeom prst="line">
            <a:avLst/>
          </a:prstGeom>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58E43805-10B2-432A-AE81-54677EE041DC}"/>
              </a:ext>
            </a:extLst>
          </p:cNvPr>
          <p:cNvCxnSpPr>
            <a:cxnSpLocks/>
          </p:cNvCxnSpPr>
          <p:nvPr/>
        </p:nvCxnSpPr>
        <p:spPr>
          <a:xfrm>
            <a:off x="1564254" y="5343041"/>
            <a:ext cx="2583048" cy="0"/>
          </a:xfrm>
          <a:prstGeom prst="line">
            <a:avLst/>
          </a:prstGeom>
          <a:ln/>
        </p:spPr>
        <p:style>
          <a:lnRef idx="3">
            <a:schemeClr val="dk1"/>
          </a:lnRef>
          <a:fillRef idx="0">
            <a:schemeClr val="dk1"/>
          </a:fillRef>
          <a:effectRef idx="2">
            <a:schemeClr val="dk1"/>
          </a:effectRef>
          <a:fontRef idx="minor">
            <a:schemeClr val="tx1"/>
          </a:fontRef>
        </p:style>
      </p:cxnSp>
      <p:sp>
        <p:nvSpPr>
          <p:cNvPr id="59" name="Rectangle: Rounded Corners 58">
            <a:extLst>
              <a:ext uri="{FF2B5EF4-FFF2-40B4-BE49-F238E27FC236}">
                <a16:creationId xmlns:a16="http://schemas.microsoft.com/office/drawing/2014/main" id="{F0C60CE9-507F-4C09-86E0-0B79D7C2CF9B}"/>
              </a:ext>
            </a:extLst>
          </p:cNvPr>
          <p:cNvSpPr/>
          <p:nvPr/>
        </p:nvSpPr>
        <p:spPr>
          <a:xfrm>
            <a:off x="1622419" y="4544689"/>
            <a:ext cx="948905" cy="24728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RE</a:t>
            </a:r>
          </a:p>
        </p:txBody>
      </p:sp>
      <p:sp>
        <p:nvSpPr>
          <p:cNvPr id="60" name="Arrow: Right 59">
            <a:extLst>
              <a:ext uri="{FF2B5EF4-FFF2-40B4-BE49-F238E27FC236}">
                <a16:creationId xmlns:a16="http://schemas.microsoft.com/office/drawing/2014/main" id="{FF6482A4-ACE1-450B-8CB9-FCEC34A5BFA5}"/>
              </a:ext>
            </a:extLst>
          </p:cNvPr>
          <p:cNvSpPr/>
          <p:nvPr/>
        </p:nvSpPr>
        <p:spPr>
          <a:xfrm>
            <a:off x="2629490" y="4369940"/>
            <a:ext cx="1013433" cy="55666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SlOFP20</a:t>
            </a:r>
          </a:p>
        </p:txBody>
      </p:sp>
      <p:sp>
        <p:nvSpPr>
          <p:cNvPr id="61" name="Rectangle: Rounded Corners 60">
            <a:extLst>
              <a:ext uri="{FF2B5EF4-FFF2-40B4-BE49-F238E27FC236}">
                <a16:creationId xmlns:a16="http://schemas.microsoft.com/office/drawing/2014/main" id="{32E38A22-275A-4BA0-8112-D02D51097F69}"/>
              </a:ext>
            </a:extLst>
          </p:cNvPr>
          <p:cNvSpPr/>
          <p:nvPr/>
        </p:nvSpPr>
        <p:spPr>
          <a:xfrm>
            <a:off x="1627516" y="5248339"/>
            <a:ext cx="305588" cy="24728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691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Arrow: Right 61">
            <a:extLst>
              <a:ext uri="{FF2B5EF4-FFF2-40B4-BE49-F238E27FC236}">
                <a16:creationId xmlns:a16="http://schemas.microsoft.com/office/drawing/2014/main" id="{B7632143-5B2E-41F1-88DD-47076DEAFFAC}"/>
              </a:ext>
            </a:extLst>
          </p:cNvPr>
          <p:cNvSpPr/>
          <p:nvPr/>
        </p:nvSpPr>
        <p:spPr>
          <a:xfrm>
            <a:off x="1974509" y="5066821"/>
            <a:ext cx="1013433" cy="55666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SlOFP20</a:t>
            </a:r>
          </a:p>
        </p:txBody>
      </p:sp>
      <p:sp>
        <p:nvSpPr>
          <p:cNvPr id="96" name="Right Bracket 95">
            <a:extLst>
              <a:ext uri="{FF2B5EF4-FFF2-40B4-BE49-F238E27FC236}">
                <a16:creationId xmlns:a16="http://schemas.microsoft.com/office/drawing/2014/main" id="{60C9C233-D5FD-47E0-8B22-97BE1F113ADD}"/>
              </a:ext>
            </a:extLst>
          </p:cNvPr>
          <p:cNvSpPr/>
          <p:nvPr/>
        </p:nvSpPr>
        <p:spPr>
          <a:xfrm rot="5400000">
            <a:off x="1847649" y="4537609"/>
            <a:ext cx="109952" cy="67674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Multiplication Sign 98">
            <a:extLst>
              <a:ext uri="{FF2B5EF4-FFF2-40B4-BE49-F238E27FC236}">
                <a16:creationId xmlns:a16="http://schemas.microsoft.com/office/drawing/2014/main" id="{1322B962-883F-4DAB-BCA5-4456DB944263}"/>
              </a:ext>
            </a:extLst>
          </p:cNvPr>
          <p:cNvSpPr/>
          <p:nvPr/>
        </p:nvSpPr>
        <p:spPr>
          <a:xfrm>
            <a:off x="1776022" y="4832815"/>
            <a:ext cx="211141" cy="26294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34BA5B97-FA29-4189-9196-66ECC190D953}"/>
              </a:ext>
            </a:extLst>
          </p:cNvPr>
          <p:cNvSpPr txBox="1"/>
          <p:nvPr/>
        </p:nvSpPr>
        <p:spPr>
          <a:xfrm>
            <a:off x="996739" y="684717"/>
            <a:ext cx="840728" cy="370228"/>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fas</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7E3FB701-27FF-4000-8FD6-5CF9236543C8}"/>
              </a:ext>
            </a:extLst>
          </p:cNvPr>
          <p:cNvSpPr txBox="1"/>
          <p:nvPr/>
        </p:nvSpPr>
        <p:spPr>
          <a:xfrm>
            <a:off x="996739" y="2323146"/>
            <a:ext cx="840728" cy="370228"/>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sun</a:t>
            </a:r>
          </a:p>
        </p:txBody>
      </p:sp>
      <p:sp>
        <p:nvSpPr>
          <p:cNvPr id="102" name="TextBox 101">
            <a:extLst>
              <a:ext uri="{FF2B5EF4-FFF2-40B4-BE49-F238E27FC236}">
                <a16:creationId xmlns:a16="http://schemas.microsoft.com/office/drawing/2014/main" id="{FECAD1D1-AE92-4E52-BE6B-60BD8C367319}"/>
              </a:ext>
            </a:extLst>
          </p:cNvPr>
          <p:cNvSpPr txBox="1"/>
          <p:nvPr/>
        </p:nvSpPr>
        <p:spPr>
          <a:xfrm>
            <a:off x="1061897" y="3974385"/>
            <a:ext cx="840728" cy="370228"/>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sov1</a:t>
            </a:r>
          </a:p>
        </p:txBody>
      </p:sp>
      <p:sp>
        <p:nvSpPr>
          <p:cNvPr id="103" name="TextBox 102">
            <a:extLst>
              <a:ext uri="{FF2B5EF4-FFF2-40B4-BE49-F238E27FC236}">
                <a16:creationId xmlns:a16="http://schemas.microsoft.com/office/drawing/2014/main" id="{7ABF83F1-C0D0-46D4-A67F-8C1A04BA93E1}"/>
              </a:ext>
            </a:extLst>
          </p:cNvPr>
          <p:cNvSpPr txBox="1"/>
          <p:nvPr/>
        </p:nvSpPr>
        <p:spPr>
          <a:xfrm>
            <a:off x="4147302" y="1404927"/>
            <a:ext cx="2071485" cy="523220"/>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294 kb inversion splitting regulatory element</a:t>
            </a:r>
          </a:p>
        </p:txBody>
      </p:sp>
      <p:sp>
        <p:nvSpPr>
          <p:cNvPr id="104" name="TextBox 103">
            <a:extLst>
              <a:ext uri="{FF2B5EF4-FFF2-40B4-BE49-F238E27FC236}">
                <a16:creationId xmlns:a16="http://schemas.microsoft.com/office/drawing/2014/main" id="{C3B772A6-55DC-4633-A92B-8E346FECD7F1}"/>
              </a:ext>
            </a:extLst>
          </p:cNvPr>
          <p:cNvSpPr txBox="1"/>
          <p:nvPr/>
        </p:nvSpPr>
        <p:spPr>
          <a:xfrm>
            <a:off x="4499696" y="3059668"/>
            <a:ext cx="1579992" cy="738664"/>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25 kb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interchromosomal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duplication</a:t>
            </a:r>
          </a:p>
        </p:txBody>
      </p:sp>
      <p:sp>
        <p:nvSpPr>
          <p:cNvPr id="105" name="TextBox 104">
            <a:extLst>
              <a:ext uri="{FF2B5EF4-FFF2-40B4-BE49-F238E27FC236}">
                <a16:creationId xmlns:a16="http://schemas.microsoft.com/office/drawing/2014/main" id="{59DE297F-DC63-4338-8758-E9D9A12B4DDE}"/>
              </a:ext>
            </a:extLst>
          </p:cNvPr>
          <p:cNvSpPr txBox="1"/>
          <p:nvPr/>
        </p:nvSpPr>
        <p:spPr>
          <a:xfrm>
            <a:off x="4048666" y="4723887"/>
            <a:ext cx="1579992" cy="523220"/>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31 kb deletion in regulatory element</a:t>
            </a:r>
          </a:p>
        </p:txBody>
      </p:sp>
      <p:pic>
        <p:nvPicPr>
          <p:cNvPr id="110" name="Picture 109">
            <a:extLst>
              <a:ext uri="{FF2B5EF4-FFF2-40B4-BE49-F238E27FC236}">
                <a16:creationId xmlns:a16="http://schemas.microsoft.com/office/drawing/2014/main" id="{C1797DBB-D25A-468E-8AA5-D8FF028D078E}"/>
              </a:ext>
            </a:extLst>
          </p:cNvPr>
          <p:cNvPicPr>
            <a:picLocks noChangeAspect="1"/>
          </p:cNvPicPr>
          <p:nvPr/>
        </p:nvPicPr>
        <p:blipFill rotWithShape="1">
          <a:blip r:embed="rId2">
            <a:extLst>
              <a:ext uri="{28A0092B-C50C-407E-A947-70E740481C1C}">
                <a14:useLocalDpi xmlns:a14="http://schemas.microsoft.com/office/drawing/2010/main" val="0"/>
              </a:ext>
            </a:extLst>
          </a:blip>
          <a:srcRect l="33838" t="34829" r="46101" b="51193"/>
          <a:stretch/>
        </p:blipFill>
        <p:spPr>
          <a:xfrm>
            <a:off x="6351197" y="2323147"/>
            <a:ext cx="3844890" cy="1848804"/>
          </a:xfrm>
          <a:prstGeom prst="rect">
            <a:avLst/>
          </a:prstGeom>
        </p:spPr>
      </p:pic>
      <p:pic>
        <p:nvPicPr>
          <p:cNvPr id="111" name="Picture 110">
            <a:extLst>
              <a:ext uri="{FF2B5EF4-FFF2-40B4-BE49-F238E27FC236}">
                <a16:creationId xmlns:a16="http://schemas.microsoft.com/office/drawing/2014/main" id="{FBE62938-5976-4CC3-8371-E480BAC8E85B}"/>
              </a:ext>
            </a:extLst>
          </p:cNvPr>
          <p:cNvPicPr>
            <a:picLocks noChangeAspect="1"/>
          </p:cNvPicPr>
          <p:nvPr/>
        </p:nvPicPr>
        <p:blipFill rotWithShape="1">
          <a:blip r:embed="rId2">
            <a:extLst>
              <a:ext uri="{28A0092B-C50C-407E-A947-70E740481C1C}">
                <a14:useLocalDpi xmlns:a14="http://schemas.microsoft.com/office/drawing/2010/main" val="0"/>
              </a:ext>
            </a:extLst>
          </a:blip>
          <a:srcRect l="33838" t="49184" r="46101" b="40896"/>
          <a:stretch/>
        </p:blipFill>
        <p:spPr>
          <a:xfrm>
            <a:off x="6351197" y="923741"/>
            <a:ext cx="3844890" cy="1322610"/>
          </a:xfrm>
          <a:prstGeom prst="rect">
            <a:avLst/>
          </a:prstGeom>
        </p:spPr>
      </p:pic>
      <p:sp>
        <p:nvSpPr>
          <p:cNvPr id="114" name="Rectangle 113">
            <a:extLst>
              <a:ext uri="{FF2B5EF4-FFF2-40B4-BE49-F238E27FC236}">
                <a16:creationId xmlns:a16="http://schemas.microsoft.com/office/drawing/2014/main" id="{CB71C60C-BDE5-4747-801F-93C943B2387A}"/>
              </a:ext>
            </a:extLst>
          </p:cNvPr>
          <p:cNvSpPr/>
          <p:nvPr/>
        </p:nvSpPr>
        <p:spPr>
          <a:xfrm>
            <a:off x="6355540" y="4369940"/>
            <a:ext cx="1579992" cy="1228354"/>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 name="Picture 111">
            <a:extLst>
              <a:ext uri="{FF2B5EF4-FFF2-40B4-BE49-F238E27FC236}">
                <a16:creationId xmlns:a16="http://schemas.microsoft.com/office/drawing/2014/main" id="{825D7542-4AE0-4BB2-B0DD-AC9BA9D07C8B}"/>
              </a:ext>
            </a:extLst>
          </p:cNvPr>
          <p:cNvPicPr>
            <a:picLocks noChangeAspect="1"/>
          </p:cNvPicPr>
          <p:nvPr/>
        </p:nvPicPr>
        <p:blipFill rotWithShape="1">
          <a:blip r:embed="rId3"/>
          <a:srcRect l="52693" t="58552" r="37455" b="25075"/>
          <a:stretch/>
        </p:blipFill>
        <p:spPr>
          <a:xfrm>
            <a:off x="6780563" y="4751116"/>
            <a:ext cx="525111" cy="581838"/>
          </a:xfrm>
          <a:prstGeom prst="rect">
            <a:avLst/>
          </a:prstGeom>
        </p:spPr>
      </p:pic>
      <p:sp>
        <p:nvSpPr>
          <p:cNvPr id="115" name="TextBox 114">
            <a:extLst>
              <a:ext uri="{FF2B5EF4-FFF2-40B4-BE49-F238E27FC236}">
                <a16:creationId xmlns:a16="http://schemas.microsoft.com/office/drawing/2014/main" id="{E0672453-FC94-4255-9236-7501FEA597E7}"/>
              </a:ext>
            </a:extLst>
          </p:cNvPr>
          <p:cNvSpPr txBox="1"/>
          <p:nvPr/>
        </p:nvSpPr>
        <p:spPr>
          <a:xfrm>
            <a:off x="6662196" y="4344517"/>
            <a:ext cx="1366837" cy="369332"/>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sov1/ovate</a:t>
            </a:r>
          </a:p>
        </p:txBody>
      </p:sp>
      <p:sp>
        <p:nvSpPr>
          <p:cNvPr id="116" name="TextBox 115">
            <a:extLst>
              <a:ext uri="{FF2B5EF4-FFF2-40B4-BE49-F238E27FC236}">
                <a16:creationId xmlns:a16="http://schemas.microsoft.com/office/drawing/2014/main" id="{480D15B2-AB41-4741-971D-6C20792AAC91}"/>
              </a:ext>
            </a:extLst>
          </p:cNvPr>
          <p:cNvSpPr txBox="1"/>
          <p:nvPr/>
        </p:nvSpPr>
        <p:spPr>
          <a:xfrm>
            <a:off x="6389297" y="5341735"/>
            <a:ext cx="1579991" cy="276999"/>
          </a:xfrm>
          <a:prstGeom prst="rect">
            <a:avLst/>
          </a:prstGeom>
          <a:noFill/>
        </p:spPr>
        <p:txBody>
          <a:bodyPr wrap="square" rtlCol="0">
            <a:sp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LA1589 (Zoom in)</a:t>
            </a:r>
          </a:p>
        </p:txBody>
      </p:sp>
    </p:spTree>
    <p:extLst>
      <p:ext uri="{BB962C8B-B14F-4D97-AF65-F5344CB8AC3E}">
        <p14:creationId xmlns:p14="http://schemas.microsoft.com/office/powerpoint/2010/main" val="126878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6302-55A1-4A23-A1C7-EEAEC8766065}"/>
              </a:ext>
            </a:extLst>
          </p:cNvPr>
          <p:cNvSpPr>
            <a:spLocks noGrp="1"/>
          </p:cNvSpPr>
          <p:nvPr>
            <p:ph type="title"/>
          </p:nvPr>
        </p:nvSpPr>
        <p:spPr/>
        <p:txBody>
          <a:bodyPr/>
          <a:lstStyle/>
          <a:p>
            <a:r>
              <a:rPr lang="en-US" dirty="0"/>
              <a:t>Defining Biological Question/ Basic Background </a:t>
            </a:r>
          </a:p>
        </p:txBody>
      </p:sp>
      <p:sp>
        <p:nvSpPr>
          <p:cNvPr id="3" name="Content Placeholder 2">
            <a:extLst>
              <a:ext uri="{FF2B5EF4-FFF2-40B4-BE49-F238E27FC236}">
                <a16:creationId xmlns:a16="http://schemas.microsoft.com/office/drawing/2014/main" id="{91530B5B-6BA7-47C3-B9A6-D02489D736F1}"/>
              </a:ext>
            </a:extLst>
          </p:cNvPr>
          <p:cNvSpPr>
            <a:spLocks noGrp="1"/>
          </p:cNvSpPr>
          <p:nvPr>
            <p:ph idx="1"/>
          </p:nvPr>
        </p:nvSpPr>
        <p:spPr/>
        <p:txBody>
          <a:bodyPr/>
          <a:lstStyle/>
          <a:p>
            <a:r>
              <a:rPr lang="en-US" dirty="0"/>
              <a:t>Need to narrow approach and avoid “shotgun”-like method</a:t>
            </a:r>
          </a:p>
          <a:p>
            <a:r>
              <a:rPr lang="en-US" dirty="0"/>
              <a:t> Preprophase band of dense microtubule array </a:t>
            </a:r>
          </a:p>
          <a:p>
            <a:pPr lvl="1"/>
            <a:r>
              <a:rPr lang="en-US" dirty="0"/>
              <a:t>PPB disruption has a major effect on spindle positioning</a:t>
            </a:r>
          </a:p>
          <a:p>
            <a:r>
              <a:rPr lang="en-US" dirty="0"/>
              <a:t>TON1 when mutated causes a complete loss of PPB                                              (one of very few genes) </a:t>
            </a:r>
          </a:p>
          <a:p>
            <a:pPr lvl="1"/>
            <a:r>
              <a:rPr lang="en-US" dirty="0"/>
              <a:t>Mediate PPB via TTP complex </a:t>
            </a:r>
          </a:p>
          <a:p>
            <a:pPr lvl="1"/>
            <a:r>
              <a:rPr lang="en-US" dirty="0"/>
              <a:t>TRM proteins interact and </a:t>
            </a:r>
            <a:r>
              <a:rPr lang="en-US" dirty="0" err="1"/>
              <a:t>relocalize</a:t>
            </a:r>
            <a:r>
              <a:rPr lang="en-US" dirty="0"/>
              <a:t> (some shown to be needed </a:t>
            </a:r>
          </a:p>
          <a:p>
            <a:pPr marL="457108" lvl="1" indent="0">
              <a:buNone/>
            </a:pPr>
            <a:r>
              <a:rPr lang="en-US" dirty="0"/>
              <a:t>    for TTP complex formation)</a:t>
            </a:r>
          </a:p>
          <a:p>
            <a:pPr lvl="1"/>
            <a:r>
              <a:rPr lang="en-US" i="1" dirty="0"/>
              <a:t>Arabidopsis </a:t>
            </a:r>
            <a:r>
              <a:rPr lang="en-US" dirty="0"/>
              <a:t>study </a:t>
            </a:r>
            <a:endParaRPr lang="en-US" i="1" dirty="0"/>
          </a:p>
          <a:p>
            <a:endParaRPr lang="en-US" sz="2400" dirty="0"/>
          </a:p>
          <a:p>
            <a:endParaRPr lang="en-US" dirty="0"/>
          </a:p>
          <a:p>
            <a:endParaRPr lang="en-US" dirty="0"/>
          </a:p>
          <a:p>
            <a:endParaRPr lang="en-US" dirty="0"/>
          </a:p>
        </p:txBody>
      </p:sp>
      <p:pic>
        <p:nvPicPr>
          <p:cNvPr id="1026" name="Picture 2" descr="https://upload.wikimedia.org/wikipedia/commons/b/b2/Preprophaseband.png">
            <a:extLst>
              <a:ext uri="{FF2B5EF4-FFF2-40B4-BE49-F238E27FC236}">
                <a16:creationId xmlns:a16="http://schemas.microsoft.com/office/drawing/2014/main" id="{6AD12333-CCD3-4FFD-8B1F-C53BFF692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438" y="2506661"/>
            <a:ext cx="2280424" cy="4351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C713716-BE5B-4553-B712-58D4FC643B8B}"/>
              </a:ext>
            </a:extLst>
          </p:cNvPr>
          <p:cNvPicPr>
            <a:picLocks noChangeAspect="1"/>
          </p:cNvPicPr>
          <p:nvPr/>
        </p:nvPicPr>
        <p:blipFill rotWithShape="1">
          <a:blip r:embed="rId4"/>
          <a:srcRect l="14384" t="39025" r="33076" b="20221"/>
          <a:stretch/>
        </p:blipFill>
        <p:spPr>
          <a:xfrm>
            <a:off x="5639594" y="4890351"/>
            <a:ext cx="3805084" cy="1967649"/>
          </a:xfrm>
          <a:prstGeom prst="rect">
            <a:avLst/>
          </a:prstGeom>
        </p:spPr>
      </p:pic>
    </p:spTree>
    <p:extLst>
      <p:ext uri="{BB962C8B-B14F-4D97-AF65-F5344CB8AC3E}">
        <p14:creationId xmlns:p14="http://schemas.microsoft.com/office/powerpoint/2010/main" val="275810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7BF5-B017-4575-95FF-18E8FF9CA0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A10D39B-F3F5-4287-9300-64856A48F76A}"/>
              </a:ext>
            </a:extLst>
          </p:cNvPr>
          <p:cNvSpPr>
            <a:spLocks noGrp="1"/>
          </p:cNvSpPr>
          <p:nvPr>
            <p:ph idx="1"/>
          </p:nvPr>
        </p:nvSpPr>
        <p:spPr/>
        <p:txBody>
          <a:bodyPr/>
          <a:lstStyle/>
          <a:p>
            <a:r>
              <a:rPr lang="en-US" dirty="0"/>
              <a:t>OVATE, important tomato fruit shape regulator, is modified by TRM5</a:t>
            </a:r>
          </a:p>
          <a:p>
            <a:endParaRPr lang="en-US" dirty="0"/>
          </a:p>
          <a:p>
            <a:endParaRPr lang="en-US" dirty="0"/>
          </a:p>
          <a:p>
            <a:endParaRPr lang="en-US" dirty="0"/>
          </a:p>
          <a:p>
            <a:endParaRPr lang="en-US" dirty="0"/>
          </a:p>
          <a:p>
            <a:endParaRPr lang="en-US" dirty="0"/>
          </a:p>
          <a:p>
            <a:r>
              <a:rPr lang="en-US" dirty="0"/>
              <a:t>Many TRMS interact with OVATE  </a:t>
            </a:r>
          </a:p>
          <a:p>
            <a:endParaRPr lang="en-US" dirty="0"/>
          </a:p>
        </p:txBody>
      </p:sp>
      <p:pic>
        <p:nvPicPr>
          <p:cNvPr id="4" name="Picture 3">
            <a:extLst>
              <a:ext uri="{FF2B5EF4-FFF2-40B4-BE49-F238E27FC236}">
                <a16:creationId xmlns:a16="http://schemas.microsoft.com/office/drawing/2014/main" id="{094B20F0-ED84-41AC-B0D9-B4E161C7A65F}"/>
              </a:ext>
            </a:extLst>
          </p:cNvPr>
          <p:cNvPicPr>
            <a:picLocks noChangeAspect="1"/>
          </p:cNvPicPr>
          <p:nvPr/>
        </p:nvPicPr>
        <p:blipFill rotWithShape="1">
          <a:blip r:embed="rId2"/>
          <a:srcRect l="13941" t="30189" r="20930" b="48595"/>
          <a:stretch/>
        </p:blipFill>
        <p:spPr>
          <a:xfrm>
            <a:off x="994913" y="2835214"/>
            <a:ext cx="6699849" cy="1454990"/>
          </a:xfrm>
          <a:prstGeom prst="rect">
            <a:avLst/>
          </a:prstGeom>
        </p:spPr>
      </p:pic>
    </p:spTree>
    <p:extLst>
      <p:ext uri="{BB962C8B-B14F-4D97-AF65-F5344CB8AC3E}">
        <p14:creationId xmlns:p14="http://schemas.microsoft.com/office/powerpoint/2010/main" val="149023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E2C5C-0EFF-4180-A12C-10C0BF59E44A}"/>
              </a:ext>
            </a:extLst>
          </p:cNvPr>
          <p:cNvPicPr>
            <a:picLocks noChangeAspect="1"/>
          </p:cNvPicPr>
          <p:nvPr/>
        </p:nvPicPr>
        <p:blipFill rotWithShape="1">
          <a:blip r:embed="rId2"/>
          <a:srcRect l="10028" t="47547" r="15059" b="14046"/>
          <a:stretch/>
        </p:blipFill>
        <p:spPr>
          <a:xfrm>
            <a:off x="1874806" y="1627517"/>
            <a:ext cx="8530740" cy="2915730"/>
          </a:xfrm>
          <a:prstGeom prst="rect">
            <a:avLst/>
          </a:prstGeom>
        </p:spPr>
      </p:pic>
    </p:spTree>
    <p:extLst>
      <p:ext uri="{BB962C8B-B14F-4D97-AF65-F5344CB8AC3E}">
        <p14:creationId xmlns:p14="http://schemas.microsoft.com/office/powerpoint/2010/main" val="3251952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9FC8-01F8-43E5-84FA-49548D3AD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F08117-5FA4-413E-A49E-D7F57D350FFB}"/>
              </a:ext>
            </a:extLst>
          </p:cNvPr>
          <p:cNvSpPr>
            <a:spLocks noGrp="1"/>
          </p:cNvSpPr>
          <p:nvPr>
            <p:ph idx="1"/>
          </p:nvPr>
        </p:nvSpPr>
        <p:spPr/>
        <p:txBody>
          <a:bodyPr/>
          <a:lstStyle/>
          <a:p>
            <a:r>
              <a:rPr lang="en-US" dirty="0"/>
              <a:t>Phenotype can be observed early in development </a:t>
            </a:r>
          </a:p>
        </p:txBody>
      </p:sp>
      <p:pic>
        <p:nvPicPr>
          <p:cNvPr id="4" name="Picture 3">
            <a:extLst>
              <a:ext uri="{FF2B5EF4-FFF2-40B4-BE49-F238E27FC236}">
                <a16:creationId xmlns:a16="http://schemas.microsoft.com/office/drawing/2014/main" id="{2B6BDA30-DE9F-4EE9-B6D4-463D08AEDF76}"/>
              </a:ext>
            </a:extLst>
          </p:cNvPr>
          <p:cNvPicPr>
            <a:picLocks noChangeAspect="1"/>
          </p:cNvPicPr>
          <p:nvPr/>
        </p:nvPicPr>
        <p:blipFill rotWithShape="1">
          <a:blip r:embed="rId2"/>
          <a:srcRect l="44011" t="37559" r="32780" b="22138"/>
          <a:stretch/>
        </p:blipFill>
        <p:spPr>
          <a:xfrm>
            <a:off x="4100423" y="2347760"/>
            <a:ext cx="3420494" cy="3959825"/>
          </a:xfrm>
          <a:prstGeom prst="rect">
            <a:avLst/>
          </a:prstGeom>
        </p:spPr>
      </p:pic>
    </p:spTree>
    <p:extLst>
      <p:ext uri="{BB962C8B-B14F-4D97-AF65-F5344CB8AC3E}">
        <p14:creationId xmlns:p14="http://schemas.microsoft.com/office/powerpoint/2010/main" val="233757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A5D-C3E8-4366-ACEF-C1F880FDF353}"/>
              </a:ext>
            </a:extLst>
          </p:cNvPr>
          <p:cNvSpPr>
            <a:spLocks noGrp="1"/>
          </p:cNvSpPr>
          <p:nvPr>
            <p:ph type="title"/>
          </p:nvPr>
        </p:nvSpPr>
        <p:spPr/>
        <p:txBody>
          <a:bodyPr/>
          <a:lstStyle/>
          <a:p>
            <a:r>
              <a:rPr lang="en-US" dirty="0"/>
              <a:t>Hypothesis/ Study Basis </a:t>
            </a:r>
          </a:p>
        </p:txBody>
      </p:sp>
      <p:sp>
        <p:nvSpPr>
          <p:cNvPr id="3" name="Content Placeholder 2">
            <a:extLst>
              <a:ext uri="{FF2B5EF4-FFF2-40B4-BE49-F238E27FC236}">
                <a16:creationId xmlns:a16="http://schemas.microsoft.com/office/drawing/2014/main" id="{686EF62E-5BA1-4B6B-90C1-B75163197913}"/>
              </a:ext>
            </a:extLst>
          </p:cNvPr>
          <p:cNvSpPr>
            <a:spLocks noGrp="1"/>
          </p:cNvSpPr>
          <p:nvPr>
            <p:ph idx="1"/>
          </p:nvPr>
        </p:nvSpPr>
        <p:spPr/>
        <p:txBody>
          <a:bodyPr>
            <a:normAutofit/>
          </a:bodyPr>
          <a:lstStyle/>
          <a:p>
            <a:r>
              <a:rPr lang="en-US" dirty="0"/>
              <a:t>Assumption: TRMs are link between OVATE and the TTP complex and describe how OVATE may be affecting cell division in early ovary development</a:t>
            </a:r>
          </a:p>
          <a:p>
            <a:r>
              <a:rPr lang="en-US" dirty="0"/>
              <a:t>No significant results looking at just OVATE  </a:t>
            </a:r>
          </a:p>
          <a:p>
            <a:r>
              <a:rPr lang="en-US" dirty="0"/>
              <a:t>We seek genes correlated to these TRMs because TRMs have more domains indicating other interacting proteins that may be involved in desired pathway </a:t>
            </a:r>
          </a:p>
          <a:p>
            <a:pPr lvl="1"/>
            <a:r>
              <a:rPr lang="en-US" dirty="0"/>
              <a:t>Affect assembly/recruitment of TTP complex</a:t>
            </a:r>
          </a:p>
          <a:p>
            <a:endParaRPr lang="en-US" dirty="0"/>
          </a:p>
        </p:txBody>
      </p:sp>
    </p:spTree>
    <p:extLst>
      <p:ext uri="{BB962C8B-B14F-4D97-AF65-F5344CB8AC3E}">
        <p14:creationId xmlns:p14="http://schemas.microsoft.com/office/powerpoint/2010/main" val="3129882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1644</Words>
  <Application>Microsoft Office PowerPoint</Application>
  <PresentationFormat>Widescreen</PresentationFormat>
  <Paragraphs>232</Paragraphs>
  <Slides>23</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Cambria</vt:lpstr>
      <vt:lpstr>Liberation Sans</vt:lpstr>
      <vt:lpstr>Office Theme</vt:lpstr>
      <vt:lpstr>1_Office Theme</vt:lpstr>
      <vt:lpstr>Research Accomplishments/Experience</vt:lpstr>
      <vt:lpstr>Main Research Project</vt:lpstr>
      <vt:lpstr>Broad Background Info</vt:lpstr>
      <vt:lpstr>PowerPoint Presentation</vt:lpstr>
      <vt:lpstr>Defining Biological Question/ Basic Background </vt:lpstr>
      <vt:lpstr>PowerPoint Presentation</vt:lpstr>
      <vt:lpstr>PowerPoint Presentation</vt:lpstr>
      <vt:lpstr>PowerPoint Presentation</vt:lpstr>
      <vt:lpstr>Hypothesis/ Study Basis </vt:lpstr>
      <vt:lpstr>Inputs </vt:lpstr>
      <vt:lpstr>Pipeline Overview </vt:lpstr>
      <vt:lpstr>More General Process</vt:lpstr>
      <vt:lpstr>Pipeline Steps/Filtration </vt:lpstr>
      <vt:lpstr>PowerPoint Presentation</vt:lpstr>
      <vt:lpstr>PowerPoint Presentation</vt:lpstr>
      <vt:lpstr>PowerPoint Presentation</vt:lpstr>
      <vt:lpstr>How to interpret results?</vt:lpstr>
      <vt:lpstr>Manual verification</vt:lpstr>
      <vt:lpstr>Current/Future </vt:lpstr>
      <vt:lpstr>What I learned?</vt:lpstr>
      <vt:lpstr>Awards/Recognition</vt:lpstr>
      <vt:lpstr>PowerPoint Presentation</vt:lpstr>
      <vt:lpstr>Other Relevant Research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dc:creator>
  <cp:lastModifiedBy> </cp:lastModifiedBy>
  <cp:revision>182</cp:revision>
  <dcterms:created xsi:type="dcterms:W3CDTF">2019-02-26T20:00:00Z</dcterms:created>
  <dcterms:modified xsi:type="dcterms:W3CDTF">2019-10-04T01:22:53Z</dcterms:modified>
</cp:coreProperties>
</file>